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484" r:id="rId2"/>
    <p:sldId id="589" r:id="rId3"/>
    <p:sldId id="646" r:id="rId4"/>
    <p:sldId id="647" r:id="rId5"/>
    <p:sldId id="648" r:id="rId6"/>
    <p:sldId id="649" r:id="rId7"/>
    <p:sldId id="650" r:id="rId8"/>
    <p:sldId id="651" r:id="rId9"/>
    <p:sldId id="652" r:id="rId10"/>
    <p:sldId id="653" r:id="rId11"/>
    <p:sldId id="654" r:id="rId12"/>
    <p:sldId id="655" r:id="rId13"/>
    <p:sldId id="656" r:id="rId14"/>
    <p:sldId id="623" r:id="rId15"/>
  </p:sldIdLst>
  <p:sldSz cx="9906000" cy="6858000" type="A4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1994" userDrawn="1">
          <p15:clr>
            <a:srgbClr val="A4A3A4"/>
          </p15:clr>
        </p15:guide>
        <p15:guide id="3" pos="2160" userDrawn="1">
          <p15:clr>
            <a:srgbClr val="A4A3A4"/>
          </p15:clr>
        </p15:guide>
        <p15:guide id="4" pos="2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2064" y="-594"/>
      </p:cViewPr>
      <p:guideLst>
        <p:guide orient="horz" pos="2880"/>
        <p:guide pos="1994"/>
        <p:guide pos="2160"/>
        <p:guide pos="2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5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r">
              <a:defRPr sz="1200"/>
            </a:lvl1pPr>
          </a:lstStyle>
          <a:p>
            <a:fld id="{CC6D130A-ACFA-4E69-A9A7-1865543B25BE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5788" y="512763"/>
            <a:ext cx="3676650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18" tIns="45459" rIns="90918" bIns="454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0918" tIns="45459" rIns="90918" bIns="4545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5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r">
              <a:defRPr sz="1200"/>
            </a:lvl1pPr>
          </a:lstStyle>
          <a:p>
            <a:fld id="{2183A588-A204-44A7-9859-291148C9BF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5788" y="512763"/>
            <a:ext cx="3676650" cy="2546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F93A5-D006-4E69-80C7-ADBEAE84AC6F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990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64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5"/>
            <a:ext cx="84201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3" y="3840484"/>
            <a:ext cx="69341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766572" y="1964438"/>
            <a:ext cx="3643743" cy="25577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7" name="bk object 17"/>
          <p:cNvSpPr/>
          <p:nvPr/>
        </p:nvSpPr>
        <p:spPr>
          <a:xfrm>
            <a:off x="1795675" y="1990385"/>
            <a:ext cx="3527038" cy="2557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8" name="bk object 18"/>
          <p:cNvSpPr/>
          <p:nvPr/>
        </p:nvSpPr>
        <p:spPr>
          <a:xfrm>
            <a:off x="6116542" y="1990956"/>
            <a:ext cx="3271717" cy="25577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9" name="bk object 19"/>
          <p:cNvSpPr/>
          <p:nvPr/>
        </p:nvSpPr>
        <p:spPr>
          <a:xfrm>
            <a:off x="1762911" y="4659823"/>
            <a:ext cx="3564848" cy="25577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20" name="bk object 20"/>
          <p:cNvSpPr/>
          <p:nvPr/>
        </p:nvSpPr>
        <p:spPr>
          <a:xfrm>
            <a:off x="6152230" y="4644875"/>
            <a:ext cx="3271771" cy="25577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89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60"/>
            <a:ext cx="8420100" cy="3077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2"/>
            <a:ext cx="6934200" cy="27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0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1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1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2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02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2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43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6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77945"/>
            <a:ext cx="2278380" cy="276999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68043" y="6377945"/>
            <a:ext cx="3169919" cy="276999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32320" y="6377945"/>
            <a:ext cx="2278380" cy="276999"/>
          </a:xfrm>
        </p:spPr>
        <p:txBody>
          <a:bodyPr/>
          <a:lstStyle/>
          <a:p>
            <a:pPr>
              <a:defRPr/>
            </a:pPr>
            <a:fld id="{3CE0E753-F219-4D25-BF11-8C8B1ADC4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61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194471" y="1604797"/>
            <a:ext cx="9595066" cy="4846803"/>
          </a:xfrm>
          <a:prstGeom prst="rect">
            <a:avLst/>
          </a:prstGeom>
          <a:solidFill>
            <a:srgbClr val="E8F0F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ru-RU" dirty="0">
              <a:solidFill>
                <a:srgbClr val="E8F0F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68" y="836712"/>
            <a:ext cx="7485178" cy="583221"/>
          </a:xfrm>
        </p:spPr>
        <p:txBody>
          <a:bodyPr>
            <a:normAutofit/>
          </a:bodyPr>
          <a:lstStyle>
            <a:lvl1pPr>
              <a:defRPr sz="2600"/>
            </a:lvl1pPr>
            <a:extLst/>
          </a:lstStyle>
          <a:p>
            <a:pPr eaLnBrk="1" latinLnBrk="0" hangingPunct="1"/>
            <a:r>
              <a:rPr lang="ru-RU" dirty="0" smtClean="0"/>
              <a:t>Образец заголовка</a:t>
            </a:r>
            <a:endParaRPr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60400" y="1803402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48643" y="1803399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0" name="Date Placeholder 7"/>
          <p:cNvSpPr txBox="1">
            <a:spLocks/>
          </p:cNvSpPr>
          <p:nvPr userDrawn="1"/>
        </p:nvSpPr>
        <p:spPr>
          <a:xfrm>
            <a:off x="6123130" y="6451600"/>
            <a:ext cx="3744416" cy="365125"/>
          </a:xfrm>
          <a:prstGeom prst="rect">
            <a:avLst/>
          </a:prstGeom>
        </p:spPr>
        <p:txBody>
          <a:bodyPr vert="horz" lIns="107287" tIns="53643" rIns="107287" bIns="53643" rtlCol="0" anchor="ctr" anchorCtr="0"/>
          <a:lstStyle>
            <a:lvl1pPr marL="0" algn="l" rtl="0" eaLnBrk="1" latinLnBrk="0" hangingPunct="1">
              <a:defRPr kumimoji="0" lang="ru-RU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r"/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InfraONE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 | VEGAS LEX |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СЕТЕК МО | </a:t>
            </a:r>
            <a:r>
              <a:rPr lang="ru-RU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НИиПИ</a:t>
            </a:r>
            <a:endParaRPr lang="ru-RU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4"/>
          </p:nvPr>
        </p:nvSpPr>
        <p:spPr>
          <a:xfrm>
            <a:off x="9087460" y="142806"/>
            <a:ext cx="858095" cy="430887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bg1"/>
                </a:solidFill>
              </a:defRPr>
            </a:lvl1pPr>
            <a:extLst/>
          </a:lstStyle>
          <a:p>
            <a:fld id="{281C61DF-0B0C-4F78-9F29-85BE36B062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050" y="1376363"/>
            <a:ext cx="9217025" cy="5148262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1410B-D714-4834-9668-3F7BF2E0A0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317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1"/>
            <a:ext cx="7523708" cy="315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1440" y="2605548"/>
            <a:ext cx="93431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3" y="6377944"/>
            <a:ext cx="31699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70" r:id="rId7"/>
    <p:sldLayoutId id="2147483671" r:id="rId8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6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9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6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6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6.png"/><Relationship Id="rId9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3" y="298938"/>
            <a:ext cx="1327635" cy="1607736"/>
          </a:xfrm>
          <a:prstGeom prst="rect">
            <a:avLst/>
          </a:prstGeom>
        </p:spPr>
      </p:pic>
      <p:sp>
        <p:nvSpPr>
          <p:cNvPr id="3" name="Заголовок 6"/>
          <p:cNvSpPr>
            <a:spLocks noGrp="1"/>
          </p:cNvSpPr>
          <p:nvPr>
            <p:ph type="ctrTitle"/>
          </p:nvPr>
        </p:nvSpPr>
        <p:spPr>
          <a:xfrm>
            <a:off x="762001" y="1981200"/>
            <a:ext cx="8731250" cy="2836546"/>
          </a:xfrm>
        </p:spPr>
        <p:txBody>
          <a:bodyPr rtlCol="0"/>
          <a:lstStyle/>
          <a:p>
            <a:pPr algn="ctr">
              <a:defRPr/>
            </a:pPr>
            <a:r>
              <a:rPr lang="ru-RU" sz="2585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Правительство Московской области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Отчет (</a:t>
            </a:r>
            <a:r>
              <a:rPr lang="en-US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этап)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результатах обследования железнодорожной инфраструктуры станций на территории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/>
                </a:solidFill>
              </a:rPr>
              <a:t>пяти 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муниципальных образований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области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sz="1662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299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41985" y="4971942"/>
            <a:ext cx="6831644" cy="1524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Серпухов. Станция Серпухов Курского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Ветка – прочий путь № 15.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0" t="19790" r="18019" b="10776"/>
          <a:stretch/>
        </p:blipFill>
        <p:spPr bwMode="auto">
          <a:xfrm>
            <a:off x="228600" y="1219200"/>
            <a:ext cx="4354860" cy="26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3546764" y="2347669"/>
            <a:ext cx="983277" cy="329029"/>
          </a:xfrm>
          <a:custGeom>
            <a:avLst/>
            <a:gdLst>
              <a:gd name="connsiteX0" fmla="*/ 0 w 983277"/>
              <a:gd name="connsiteY0" fmla="*/ 329029 h 329029"/>
              <a:gd name="connsiteX1" fmla="*/ 371301 w 983277"/>
              <a:gd name="connsiteY1" fmla="*/ 29771 h 329029"/>
              <a:gd name="connsiteX2" fmla="*/ 947651 w 983277"/>
              <a:gd name="connsiteY2" fmla="*/ 7604 h 329029"/>
              <a:gd name="connsiteX3" fmla="*/ 919941 w 983277"/>
              <a:gd name="connsiteY3" fmla="*/ 2062 h 329029"/>
              <a:gd name="connsiteX4" fmla="*/ 908858 w 983277"/>
              <a:gd name="connsiteY4" fmla="*/ 2062 h 329029"/>
              <a:gd name="connsiteX5" fmla="*/ 897774 w 983277"/>
              <a:gd name="connsiteY5" fmla="*/ 2062 h 329029"/>
              <a:gd name="connsiteX6" fmla="*/ 897774 w 983277"/>
              <a:gd name="connsiteY6" fmla="*/ 7604 h 32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3277" h="329029">
                <a:moveTo>
                  <a:pt x="0" y="329029"/>
                </a:moveTo>
                <a:cubicBezTo>
                  <a:pt x="106679" y="206185"/>
                  <a:pt x="213359" y="83342"/>
                  <a:pt x="371301" y="29771"/>
                </a:cubicBezTo>
                <a:cubicBezTo>
                  <a:pt x="529243" y="-23800"/>
                  <a:pt x="856211" y="12222"/>
                  <a:pt x="947651" y="7604"/>
                </a:cubicBezTo>
                <a:cubicBezTo>
                  <a:pt x="1039091" y="2986"/>
                  <a:pt x="926407" y="2986"/>
                  <a:pt x="919941" y="2062"/>
                </a:cubicBezTo>
                <a:cubicBezTo>
                  <a:pt x="913475" y="1138"/>
                  <a:pt x="908858" y="2062"/>
                  <a:pt x="908858" y="2062"/>
                </a:cubicBezTo>
                <a:cubicBezTo>
                  <a:pt x="905164" y="2062"/>
                  <a:pt x="899621" y="1138"/>
                  <a:pt x="897774" y="2062"/>
                </a:cubicBezTo>
                <a:cubicBezTo>
                  <a:pt x="895927" y="2986"/>
                  <a:pt x="896850" y="5295"/>
                  <a:pt x="897774" y="7604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J:\гр дворы + логистика\мжд фото\серпухов\20160428_1228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3509908"/>
            <a:ext cx="2495550" cy="292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:\гр дворы + логистика\мжд фото\серпухов\20160428_1228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447800"/>
            <a:ext cx="2419350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J:\гр дворы + логистика\мжд фото\серпухов\20160428_1228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254340"/>
            <a:ext cx="2259644" cy="301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H="1">
            <a:off x="1457325" y="2544870"/>
            <a:ext cx="2200276" cy="202713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038402" y="2347669"/>
            <a:ext cx="1828998" cy="32902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4419600" y="1981200"/>
            <a:ext cx="4038600" cy="36646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2841985" y="4971942"/>
            <a:ext cx="66236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В ходе обследования 28.04.2016 установлено наличие в неудовлетворительном состоянии прочего пути № 15 (частичное отсутствие путей ближе к промзоне г. Серпухов). </a:t>
            </a:r>
          </a:p>
          <a:p>
            <a:pPr algn="just"/>
            <a:r>
              <a:rPr lang="ru-RU" sz="1600" b="1" dirty="0" smtClean="0"/>
              <a:t>Имеется </a:t>
            </a:r>
            <a:r>
              <a:rPr lang="ru-RU" sz="1600" b="1" dirty="0"/>
              <a:t>согласование администрации </a:t>
            </a:r>
            <a:r>
              <a:rPr lang="ru-RU" sz="1600" b="1" dirty="0" err="1" smtClean="0"/>
              <a:t>г.о</a:t>
            </a:r>
            <a:r>
              <a:rPr lang="ru-RU" sz="1600" b="1" dirty="0" smtClean="0"/>
              <a:t>. Серпухов на </a:t>
            </a:r>
            <a:r>
              <a:rPr lang="ru-RU" sz="1600" b="1" dirty="0"/>
              <a:t>закрытие </a:t>
            </a:r>
            <a:r>
              <a:rPr lang="ru-RU" sz="1600" b="1" dirty="0" smtClean="0"/>
              <a:t>пути № 15.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189542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362199" y="5499360"/>
            <a:ext cx="7543801" cy="14276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Чеховский муниципальный район. Станция Столбовая Курского направления и Большого кольца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Путь № 1В.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2387283" y="5511226"/>
            <a:ext cx="737610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/>
              <a:t>В ходе обследования 28.04.2016 пути № 1В установлено:</a:t>
            </a:r>
          </a:p>
          <a:p>
            <a:pPr algn="just"/>
            <a:r>
              <a:rPr lang="ru-RU" sz="1200" b="1" dirty="0" smtClean="0"/>
              <a:t>- наличие земляного полотна, частичной шпальной решетки, отсутствие верхнего строения станционных путей;</a:t>
            </a:r>
          </a:p>
          <a:p>
            <a:pPr marL="171450" indent="-171450" algn="just">
              <a:buFontTx/>
              <a:buChar char="-"/>
            </a:pPr>
            <a:r>
              <a:rPr lang="ru-RU" sz="1200" b="1" dirty="0" smtClean="0"/>
              <a:t>направлено </a:t>
            </a:r>
            <a:r>
              <a:rPr lang="ru-RU" sz="1200" b="1" dirty="0"/>
              <a:t>заявление в ЛОП на ж/д станции </a:t>
            </a:r>
            <a:r>
              <a:rPr lang="ru-RU" sz="1200" b="1" dirty="0" smtClean="0"/>
              <a:t>Серпухов </a:t>
            </a:r>
            <a:r>
              <a:rPr lang="ru-RU" sz="1200" b="1" dirty="0"/>
              <a:t>о хищении </a:t>
            </a:r>
            <a:r>
              <a:rPr lang="ru-RU" sz="1200" b="1" dirty="0" smtClean="0"/>
              <a:t>имущества (930 м  законсервированного пути). </a:t>
            </a:r>
            <a:r>
              <a:rPr lang="ru-RU" sz="1200" b="1" dirty="0"/>
              <a:t>В </a:t>
            </a:r>
            <a:r>
              <a:rPr lang="ru-RU" sz="1200" b="1" dirty="0" smtClean="0"/>
              <a:t>2015 </a:t>
            </a:r>
            <a:r>
              <a:rPr lang="ru-RU" sz="1200" b="1" dirty="0"/>
              <a:t>году получено постановление </a:t>
            </a:r>
            <a:r>
              <a:rPr lang="ru-RU" sz="1200" b="1" dirty="0" smtClean="0"/>
              <a:t>об отказе в возбуждении уголовного дела</a:t>
            </a:r>
            <a:r>
              <a:rPr lang="ru-RU" sz="1200" b="1" dirty="0"/>
              <a:t>. </a:t>
            </a:r>
            <a:endParaRPr lang="ru-RU" sz="1200" b="1" dirty="0" smtClean="0"/>
          </a:p>
          <a:p>
            <a:pPr marL="171450" indent="-171450" algn="just">
              <a:buFontTx/>
              <a:buChar char="-"/>
            </a:pPr>
            <a:r>
              <a:rPr lang="ru-RU" sz="1200" b="1" dirty="0" smtClean="0"/>
              <a:t>имеется </a:t>
            </a:r>
            <a:r>
              <a:rPr lang="ru-RU" sz="1200" b="1" dirty="0"/>
              <a:t>согласование от </a:t>
            </a:r>
            <a:r>
              <a:rPr lang="ru-RU" sz="1200" b="1" dirty="0" smtClean="0"/>
              <a:t>Администрации </a:t>
            </a:r>
            <a:r>
              <a:rPr lang="ru-RU" sz="1200" b="1" dirty="0" err="1"/>
              <a:t>г.п</a:t>
            </a:r>
            <a:r>
              <a:rPr lang="ru-RU" sz="1200" b="1" dirty="0"/>
              <a:t>. Столбовая Чеховского </a:t>
            </a:r>
            <a:r>
              <a:rPr lang="ru-RU" sz="1200" b="1" dirty="0" err="1"/>
              <a:t>м.р</a:t>
            </a:r>
            <a:r>
              <a:rPr lang="ru-RU" sz="1200" b="1" dirty="0"/>
              <a:t>. на закрытие пути № </a:t>
            </a:r>
            <a:r>
              <a:rPr lang="ru-RU" sz="1200" b="1" dirty="0" smtClean="0"/>
              <a:t>1В.</a:t>
            </a:r>
            <a:endParaRPr lang="ru-RU" sz="1200" b="1" dirty="0"/>
          </a:p>
          <a:p>
            <a:pPr algn="just"/>
            <a:endParaRPr lang="ru-RU" sz="1200" b="1" dirty="0"/>
          </a:p>
          <a:p>
            <a:pPr marL="285750" indent="-285750" algn="just">
              <a:buFontTx/>
              <a:buChar char="-"/>
            </a:pPr>
            <a:endParaRPr lang="ru-RU" sz="1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3" t="14427" r="41230" b="5282"/>
          <a:stretch/>
        </p:blipFill>
        <p:spPr bwMode="auto">
          <a:xfrm rot="5400000">
            <a:off x="2997508" y="1041092"/>
            <a:ext cx="2921519" cy="373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J:\гр дворы + логистика\мжд фото\чеховский мр\столбовая\20160428_1342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4" y="1263936"/>
            <a:ext cx="2148375" cy="254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J:\гр дворы + логистика\мжд фото\чеховский мр\столбовая\20160428_1357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36" y="2908559"/>
            <a:ext cx="21336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J:\гр дворы + логистика\мжд фото\чеховский мр\столбовая\20160428_14003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32765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J:\гр дворы + логистика\мжд фото\чеховский мр\столбовая\20160428_1401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829" y="1219200"/>
            <a:ext cx="1828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J:\гр дворы + логистика\мжд фото\чеховский мр\столбовая\20160428_1342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7" y="3951422"/>
            <a:ext cx="2100943" cy="280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H="1">
            <a:off x="1145512" y="3951422"/>
            <a:ext cx="1940322" cy="84917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719552" y="2133600"/>
            <a:ext cx="2633248" cy="1219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58268" y="2667000"/>
            <a:ext cx="418532" cy="18796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325735" y="1981200"/>
            <a:ext cx="2433494" cy="25156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322931" y="2145082"/>
            <a:ext cx="1573169" cy="136011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392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8266" y="5715000"/>
            <a:ext cx="9595428" cy="10477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02.06.2016 установлено: отсутствие </a:t>
            </a:r>
            <a:r>
              <a:rPr lang="ru-RU" sz="1400" b="1" dirty="0" smtClean="0">
                <a:solidFill>
                  <a:schemeClr val="tx1"/>
                </a:solidFill>
              </a:rPr>
              <a:t>рельсошпальной </a:t>
            </a:r>
            <a:r>
              <a:rPr lang="ru-RU" sz="1400" b="1" dirty="0" smtClean="0">
                <a:solidFill>
                  <a:schemeClr val="tx1"/>
                </a:solidFill>
              </a:rPr>
              <a:t>решетки </a:t>
            </a:r>
            <a:r>
              <a:rPr lang="ru-RU" sz="1400" b="1" dirty="0" err="1" smtClean="0">
                <a:solidFill>
                  <a:schemeClr val="tx1"/>
                </a:solidFill>
              </a:rPr>
              <a:t>приемо</a:t>
            </a:r>
            <a:r>
              <a:rPr lang="ru-RU" sz="1400" b="1" dirty="0" smtClean="0">
                <a:solidFill>
                  <a:schemeClr val="tx1"/>
                </a:solidFill>
              </a:rPr>
              <a:t>-отправочного пути № 1 (1009 м). В 2015 году направлено заявление о хищении пути (479 м) в ЛОП на ж/д станции Дмитров. 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Перспективного развития Дмитровского муниципального района в данном районе не планируется (обращение Администрации Дмитровского </a:t>
            </a:r>
            <a:r>
              <a:rPr lang="ru-RU" sz="1400" b="1" dirty="0" err="1" smtClean="0">
                <a:solidFill>
                  <a:schemeClr val="tx1"/>
                </a:solidFill>
              </a:rPr>
              <a:t>м.р</a:t>
            </a:r>
            <a:r>
              <a:rPr lang="ru-RU" sz="1400" b="1" dirty="0" smtClean="0">
                <a:solidFill>
                  <a:schemeClr val="tx1"/>
                </a:solidFill>
              </a:rPr>
              <a:t>. в ОАО «РЖД», март 2016 ). 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Дмитровский муниципальный район. Станция Орудьево Савеловское направления Московской железной дороги.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-отправочный путь № 1.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12745" r="33235" b="15294"/>
          <a:stretch/>
        </p:blipFill>
        <p:spPr bwMode="auto">
          <a:xfrm>
            <a:off x="3002435" y="1447800"/>
            <a:ext cx="3707090" cy="320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ishenko\Desktop\РГ РЖД\МЖД\02.06.2016\Дмитров\орудьево\20160602_1049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295400"/>
            <a:ext cx="1981200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02.06.2016\Дмитров\орудьево\20160602_1049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43200"/>
            <a:ext cx="211455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02.06.2016\Дмитров\орудьево\20160602_105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23820"/>
            <a:ext cx="3028950" cy="181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t="9472" r="40885" b="9965"/>
          <a:stretch/>
        </p:blipFill>
        <p:spPr bwMode="auto">
          <a:xfrm>
            <a:off x="457200" y="2794011"/>
            <a:ext cx="2040317" cy="2717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H="1" flipV="1">
            <a:off x="2667000" y="2374911"/>
            <a:ext cx="2057400" cy="4191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572000" y="1447800"/>
            <a:ext cx="1295400" cy="16764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352800" y="3124200"/>
            <a:ext cx="1219200" cy="153230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191000" y="3657600"/>
            <a:ext cx="2133600" cy="76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257800" y="1828801"/>
            <a:ext cx="3352800" cy="41909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4922295" y="3276600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Cambria" pitchFamily="18" charset="0"/>
              </a:rPr>
              <a:t>1</a:t>
            </a:r>
          </a:p>
        </p:txBody>
      </p:sp>
      <p:sp>
        <p:nvSpPr>
          <p:cNvPr id="19" name="TextBox 53"/>
          <p:cNvSpPr txBox="1">
            <a:spLocks noChangeArrowheads="1"/>
          </p:cNvSpPr>
          <p:nvPr/>
        </p:nvSpPr>
        <p:spPr bwMode="auto">
          <a:xfrm>
            <a:off x="6209945" y="5356024"/>
            <a:ext cx="5746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 smtClean="0">
                <a:solidFill>
                  <a:schemeClr val="bg1"/>
                </a:solidFill>
                <a:latin typeface="Cambria" pitchFamily="18" charset="0"/>
              </a:rPr>
              <a:t>11</a:t>
            </a:r>
            <a:endParaRPr lang="ru-RU" altLang="ru-RU" sz="12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6351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334000"/>
            <a:ext cx="9595428" cy="14954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12.05.2016 </a:t>
            </a:r>
            <a:r>
              <a:rPr lang="ru-RU" sz="1400" b="1" dirty="0" smtClean="0">
                <a:solidFill>
                  <a:schemeClr val="tx1"/>
                </a:solidFill>
              </a:rPr>
              <a:t>установлено:</a:t>
            </a:r>
          </a:p>
          <a:p>
            <a:pPr algn="just"/>
            <a:r>
              <a:rPr lang="ru-RU" sz="1400" b="1" dirty="0">
                <a:solidFill>
                  <a:schemeClr val="tx1"/>
                </a:solidFill>
              </a:rPr>
              <a:t>-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отсутствие </a:t>
            </a:r>
            <a:r>
              <a:rPr lang="ru-RU" sz="1400" b="1" dirty="0" smtClean="0">
                <a:solidFill>
                  <a:schemeClr val="tx1"/>
                </a:solidFill>
              </a:rPr>
              <a:t>рельсошпальной </a:t>
            </a:r>
            <a:r>
              <a:rPr lang="ru-RU" sz="1400" b="1" dirty="0">
                <a:solidFill>
                  <a:schemeClr val="tx1"/>
                </a:solidFill>
              </a:rPr>
              <a:t>решетки прочих </a:t>
            </a:r>
            <a:r>
              <a:rPr lang="ru-RU" sz="1400" b="1" dirty="0" smtClean="0">
                <a:solidFill>
                  <a:schemeClr val="tx1"/>
                </a:solidFill>
              </a:rPr>
              <a:t>путей, стрелочных переводов. Земляное </a:t>
            </a:r>
            <a:r>
              <a:rPr lang="ru-RU" sz="1400" b="1" dirty="0">
                <a:solidFill>
                  <a:schemeClr val="tx1"/>
                </a:solidFill>
              </a:rPr>
              <a:t>полотно спланировано, балластный слой </a:t>
            </a:r>
            <a:r>
              <a:rPr lang="ru-RU" sz="1400" b="1" dirty="0" smtClean="0">
                <a:solidFill>
                  <a:schemeClr val="tx1"/>
                </a:solidFill>
              </a:rPr>
              <a:t>отсутствует.;</a:t>
            </a: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- приказом </a:t>
            </a:r>
            <a:r>
              <a:rPr lang="ru-RU" sz="1400" b="1" dirty="0">
                <a:solidFill>
                  <a:schemeClr val="tx1"/>
                </a:solidFill>
              </a:rPr>
              <a:t>МЖД «Об оптимизации и повышения эффективности эксплуатационной деятельности на Московской железной дороги» от 07.04.2008 № 95/н произведен демонтаж ж/д путей.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 - имеется </a:t>
            </a:r>
            <a:r>
              <a:rPr lang="ru-RU" sz="1400" b="1" dirty="0">
                <a:solidFill>
                  <a:schemeClr val="tx1"/>
                </a:solidFill>
              </a:rPr>
              <a:t>согласование администрации </a:t>
            </a:r>
            <a:r>
              <a:rPr lang="ru-RU" sz="1400" b="1" dirty="0" err="1">
                <a:solidFill>
                  <a:schemeClr val="tx1"/>
                </a:solidFill>
              </a:rPr>
              <a:t>г.о</a:t>
            </a:r>
            <a:r>
              <a:rPr lang="ru-RU" sz="1400" b="1" dirty="0">
                <a:solidFill>
                  <a:schemeClr val="tx1"/>
                </a:solidFill>
              </a:rPr>
              <a:t>. </a:t>
            </a:r>
            <a:r>
              <a:rPr lang="ru-RU" sz="1400" b="1" dirty="0" smtClean="0">
                <a:solidFill>
                  <a:schemeClr val="tx1"/>
                </a:solidFill>
              </a:rPr>
              <a:t>Домодедово </a:t>
            </a:r>
            <a:r>
              <a:rPr lang="ru-RU" sz="1400" b="1" dirty="0">
                <a:solidFill>
                  <a:schemeClr val="tx1"/>
                </a:solidFill>
              </a:rPr>
              <a:t>на демонтаж объектов недвижимого имущества от </a:t>
            </a:r>
            <a:r>
              <a:rPr lang="ru-RU" sz="1400" b="1" dirty="0" smtClean="0">
                <a:solidFill>
                  <a:schemeClr val="tx1"/>
                </a:solidFill>
              </a:rPr>
              <a:t>15.04.2016 № 11-16ф/19.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Домодедово. Станция Барыбино Павелецкого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Прочие пути </a:t>
            </a:r>
            <a:r>
              <a:rPr lang="ru-RU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базы ПМС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№ 1, 2, 3, 4, 5, 6, 7, 8, 9, 10, 15, 16, 19, 21, б/н, б/н.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0" t="19464" r="33190" b="18774"/>
          <a:stretch/>
        </p:blipFill>
        <p:spPr bwMode="auto">
          <a:xfrm>
            <a:off x="2677939" y="1676400"/>
            <a:ext cx="4704736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3412901" y="1893194"/>
            <a:ext cx="2492062" cy="1674254"/>
          </a:xfrm>
          <a:custGeom>
            <a:avLst/>
            <a:gdLst>
              <a:gd name="connsiteX0" fmla="*/ 882203 w 2492062"/>
              <a:gd name="connsiteY0" fmla="*/ 19319 h 1674254"/>
              <a:gd name="connsiteX1" fmla="*/ 431443 w 2492062"/>
              <a:gd name="connsiteY1" fmla="*/ 51516 h 1674254"/>
              <a:gd name="connsiteX2" fmla="*/ 57955 w 2492062"/>
              <a:gd name="connsiteY2" fmla="*/ 244699 h 1674254"/>
              <a:gd name="connsiteX3" fmla="*/ 0 w 2492062"/>
              <a:gd name="connsiteY3" fmla="*/ 701899 h 1674254"/>
              <a:gd name="connsiteX4" fmla="*/ 57955 w 2492062"/>
              <a:gd name="connsiteY4" fmla="*/ 1139781 h 1674254"/>
              <a:gd name="connsiteX5" fmla="*/ 186744 w 2492062"/>
              <a:gd name="connsiteY5" fmla="*/ 1526147 h 1674254"/>
              <a:gd name="connsiteX6" fmla="*/ 482958 w 2492062"/>
              <a:gd name="connsiteY6" fmla="*/ 1674254 h 1674254"/>
              <a:gd name="connsiteX7" fmla="*/ 862885 w 2492062"/>
              <a:gd name="connsiteY7" fmla="*/ 1661375 h 1674254"/>
              <a:gd name="connsiteX8" fmla="*/ 1867437 w 2492062"/>
              <a:gd name="connsiteY8" fmla="*/ 1654936 h 1674254"/>
              <a:gd name="connsiteX9" fmla="*/ 1925392 w 2492062"/>
              <a:gd name="connsiteY9" fmla="*/ 1397358 h 1674254"/>
              <a:gd name="connsiteX10" fmla="*/ 1918953 w 2492062"/>
              <a:gd name="connsiteY10" fmla="*/ 1332964 h 1674254"/>
              <a:gd name="connsiteX11" fmla="*/ 1931831 w 2492062"/>
              <a:gd name="connsiteY11" fmla="*/ 1268569 h 1674254"/>
              <a:gd name="connsiteX12" fmla="*/ 2453426 w 2492062"/>
              <a:gd name="connsiteY12" fmla="*/ 1287888 h 1674254"/>
              <a:gd name="connsiteX13" fmla="*/ 2492062 w 2492062"/>
              <a:gd name="connsiteY13" fmla="*/ 418564 h 1674254"/>
              <a:gd name="connsiteX14" fmla="*/ 2292440 w 2492062"/>
              <a:gd name="connsiteY14" fmla="*/ 115910 h 1674254"/>
              <a:gd name="connsiteX15" fmla="*/ 1745088 w 2492062"/>
              <a:gd name="connsiteY15" fmla="*/ 25758 h 1674254"/>
              <a:gd name="connsiteX16" fmla="*/ 1242812 w 2492062"/>
              <a:gd name="connsiteY16" fmla="*/ 0 h 1674254"/>
              <a:gd name="connsiteX17" fmla="*/ 972355 w 2492062"/>
              <a:gd name="connsiteY17" fmla="*/ 0 h 1674254"/>
              <a:gd name="connsiteX18" fmla="*/ 972355 w 2492062"/>
              <a:gd name="connsiteY18" fmla="*/ 0 h 167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92062" h="1674254">
                <a:moveTo>
                  <a:pt x="882203" y="19319"/>
                </a:moveTo>
                <a:lnTo>
                  <a:pt x="431443" y="51516"/>
                </a:lnTo>
                <a:lnTo>
                  <a:pt x="57955" y="244699"/>
                </a:lnTo>
                <a:lnTo>
                  <a:pt x="0" y="701899"/>
                </a:lnTo>
                <a:lnTo>
                  <a:pt x="57955" y="1139781"/>
                </a:lnTo>
                <a:lnTo>
                  <a:pt x="186744" y="1526147"/>
                </a:lnTo>
                <a:lnTo>
                  <a:pt x="482958" y="1674254"/>
                </a:lnTo>
                <a:lnTo>
                  <a:pt x="862885" y="1661375"/>
                </a:lnTo>
                <a:lnTo>
                  <a:pt x="1867437" y="1654936"/>
                </a:lnTo>
                <a:lnTo>
                  <a:pt x="1925392" y="1397358"/>
                </a:lnTo>
                <a:lnTo>
                  <a:pt x="1918953" y="1332964"/>
                </a:lnTo>
                <a:lnTo>
                  <a:pt x="1931831" y="1268569"/>
                </a:lnTo>
                <a:lnTo>
                  <a:pt x="2453426" y="1287888"/>
                </a:lnTo>
                <a:lnTo>
                  <a:pt x="2492062" y="418564"/>
                </a:lnTo>
                <a:lnTo>
                  <a:pt x="2292440" y="115910"/>
                </a:lnTo>
                <a:lnTo>
                  <a:pt x="1745088" y="25758"/>
                </a:lnTo>
                <a:lnTo>
                  <a:pt x="1242812" y="0"/>
                </a:lnTo>
                <a:lnTo>
                  <a:pt x="972355" y="0"/>
                </a:lnTo>
                <a:lnTo>
                  <a:pt x="972355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4099" name="Picture 3" descr="C:\Users\ishenko\Desktop\РГ РЖД\МЖД\12.05.2016\станция Барыбино\20160512_1323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80" y="1371600"/>
            <a:ext cx="205740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shenko\Desktop\РГ РЖД\МЖД\12.05.2016\станция Барыбино\20160512_1324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15" y="3162300"/>
            <a:ext cx="2296939" cy="1722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ishenko\Desktop\РГ РЖД\МЖД\12.05.2016\станция Барыбино\20160512_1324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1353929"/>
            <a:ext cx="2080962" cy="156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ishenko\Desktop\РГ РЖД\МЖД\12.05.2016\станция Барыбино\20160512_1325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457" y="2711887"/>
            <a:ext cx="2049172" cy="153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H="1" flipV="1">
            <a:off x="1058949" y="2143125"/>
            <a:ext cx="2593309" cy="28262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420584" y="3352800"/>
            <a:ext cx="2084617" cy="89596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4658932" y="2134290"/>
            <a:ext cx="2351468" cy="57759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904963" y="3162300"/>
            <a:ext cx="2744080" cy="1905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5343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34D00"/>
                </a:solidFill>
                <a:ea typeface="+mj-ea"/>
                <a:cs typeface="Arial" panose="020B0604020202020204" pitchFamily="34" charset="0"/>
              </a:rPr>
              <a:t>Задачи участникам заседания МВК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40867" y="1371600"/>
            <a:ext cx="9107934" cy="419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 образованиям Московской области направить предложения по закрытию (консервации) железнодорожных путей общего пользования, в том числе малоинтенсивных линий и участков по станциям Московской железной дороги.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Межведомственной комиссии руководствуясь результатами обследования, предложениями муниципальных образований Московской области и ОАО «РЖД» выработать решения по закрытию (консервации) железнодорожных путей общего пользования, в том числе малоинтенсивных линий и участков в рамках выполнения требований Порядка закрытия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железнодорожных путей общего пользования, в том числе малоинтенсивных линий 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участков, утвержденного приказом Минтранса России от 22.12.2011 № 327. </a:t>
            </a: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850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Обследование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05262" y="1105767"/>
            <a:ext cx="926836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Основание: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начальника Московской железной дороги – филиала ОАО «РЖД»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Шулянского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16.02.2016 № исх-1530/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заместителя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Московской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– филиала ОАО «РЖД»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Рабчука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05.04.2016 № исх-3291/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Куровской дистанции пути – филиала ОАО «РЖД» от 22.06.2016 № 289/ПЧ8 по станции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Осаново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железнодорожных путей станций Московской железной дороги на предмет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администраций муниципальных образований, ЦИОГВ МО на предмет сохранения (восстановления) железнодорожных путей с целью сохранения производственных мощностей или привлечения инвесторов.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ОАО «РЖД» о назначении железнодорожных путей, причинах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невостребованности, перспективах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предложений по оптимизации железнодорожных путей общего пользования, планируемых к закрытию и списанию в связи с демонтажем или к закрытию для дальнейшей консервации.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463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Итоги обследования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img-fotki.yandex.ru/get/6429/27376711.65/0_64fdd_b9f199b9_XXL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3" t="3831" r="24479" b="2855"/>
          <a:stretch/>
        </p:blipFill>
        <p:spPr bwMode="auto">
          <a:xfrm>
            <a:off x="426658" y="1219200"/>
            <a:ext cx="5175493" cy="511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078802" y="5819926"/>
            <a:ext cx="1699853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dirty="0" smtClean="0"/>
              <a:t>Курское направление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48126" y="4056287"/>
            <a:ext cx="1554025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Казанское направление</a:t>
            </a:r>
            <a:endParaRPr lang="ru-RU" sz="1000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421735"/>
              </p:ext>
            </p:extLst>
          </p:nvPr>
        </p:nvGraphicFramePr>
        <p:xfrm>
          <a:off x="5791198" y="1532840"/>
          <a:ext cx="4038601" cy="1992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0602"/>
                <a:gridCol w="1295400"/>
                <a:gridCol w="838200"/>
                <a:gridCol w="914399"/>
              </a:tblGrid>
              <a:tr h="4809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Направление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 smtClean="0">
                          <a:effectLst/>
                        </a:rPr>
                        <a:t>Количество станций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Закрытие путей </a:t>
                      </a:r>
                      <a:b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последующим (ей)</a:t>
                      </a:r>
                    </a:p>
                  </a:txBody>
                  <a:tcPr marL="10319" marR="10319" marT="9525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19" marR="10319" marT="9525" marB="0" anchor="ctr"/>
                </a:tc>
              </a:tr>
              <a:tr h="480949"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демонтажем</a:t>
                      </a: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консервацией</a:t>
                      </a:r>
                    </a:p>
                  </a:txBody>
                  <a:tcPr marL="10319" marR="10319" marT="9525" marB="0" anchor="ctr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Казанское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Курское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5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Савеловское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19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Павелецкое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19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</a:tbl>
          </a:graphicData>
        </a:graphic>
      </p:graphicFrame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6277117" y="1270939"/>
            <a:ext cx="31403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По территории Московской области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520779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743200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4995" y="2950534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9178088" y="2743199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352115" y="1270939"/>
            <a:ext cx="1662289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Савеловское направление</a:t>
            </a:r>
            <a:endParaRPr lang="ru-RU" sz="1000" dirty="0"/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1361565" y="1497530"/>
            <a:ext cx="546626" cy="2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Овал 47"/>
          <p:cNvSpPr/>
          <p:nvPr/>
        </p:nvSpPr>
        <p:spPr>
          <a:xfrm>
            <a:off x="1908191" y="1470704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4048126" y="4282878"/>
            <a:ext cx="544615" cy="19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Овал 40"/>
          <p:cNvSpPr/>
          <p:nvPr/>
        </p:nvSpPr>
        <p:spPr>
          <a:xfrm>
            <a:off x="4592741" y="4261035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4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1078802" y="6053477"/>
            <a:ext cx="544615" cy="2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Овал 43"/>
          <p:cNvSpPr/>
          <p:nvPr/>
        </p:nvSpPr>
        <p:spPr>
          <a:xfrm>
            <a:off x="1623417" y="6061906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2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751462" y="3754925"/>
            <a:ext cx="1051309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5 </a:t>
            </a:r>
            <a:r>
              <a:rPr lang="ru-RU" sz="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муниципальных образований</a:t>
            </a:r>
            <a:endParaRPr lang="ru-RU" sz="8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67525" y="3754925"/>
            <a:ext cx="790015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8 </a:t>
            </a:r>
            <a:r>
              <a:rPr lang="ru-RU" sz="11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станций</a:t>
            </a:r>
            <a:endParaRPr lang="ru-RU" sz="11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07146" y="3754925"/>
            <a:ext cx="198703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Обследование малоинтенсивных ж/д путей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0" name="Левая фигурная скобка 59"/>
          <p:cNvSpPr/>
          <p:nvPr/>
        </p:nvSpPr>
        <p:spPr>
          <a:xfrm rot="16200000">
            <a:off x="7546230" y="2820491"/>
            <a:ext cx="423939" cy="39329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790079" y="5225533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Проведение МВК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930989" y="5225534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Протокольное решение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7658561" y="5486868"/>
            <a:ext cx="199275" cy="1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4995" y="3133145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742814" y="5811497"/>
            <a:ext cx="1699853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dirty="0" smtClean="0"/>
              <a:t>Павелецкое направление</a:t>
            </a:r>
            <a:endParaRPr lang="ru-RU" dirty="0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3747824" y="6053477"/>
            <a:ext cx="544615" cy="2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Овал 33"/>
          <p:cNvSpPr/>
          <p:nvPr/>
        </p:nvSpPr>
        <p:spPr>
          <a:xfrm>
            <a:off x="4212421" y="6019169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315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11847" y="5181600"/>
            <a:ext cx="9536785" cy="1524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300" b="1" dirty="0" smtClean="0">
                <a:solidFill>
                  <a:schemeClr val="tx1"/>
                </a:solidFill>
              </a:rPr>
              <a:t>В ходе обследования 19.05.2016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отсутствие рельсошпальной решетки прочего пути № 3 (662 м), стрелочных переводов. Земляное полотно спланировано, балластный слой отсутствует;</a:t>
            </a:r>
          </a:p>
          <a:p>
            <a:pPr marL="285750" indent="-285750" algn="just">
              <a:buFontTx/>
              <a:buChar char="-"/>
            </a:pPr>
            <a:r>
              <a:rPr lang="ru-RU" sz="1300" b="1" dirty="0" smtClean="0">
                <a:solidFill>
                  <a:schemeClr val="tx1"/>
                </a:solidFill>
              </a:rPr>
              <a:t>объект демонтирован на основании приказа Московской железной дороги от 29.03.2007 № 90/н «О повышении эффективности эксплуатационной деятельности дороги в условиях роста объемов перевозок» (Приложение к приказу «Программа оптимизации инфраструктуры станций за счет демонтажа и консервации путей и стрелочных перевозов»).</a:t>
            </a:r>
          </a:p>
          <a:p>
            <a:pPr marL="285750" indent="-285750" algn="just">
              <a:buFontTx/>
              <a:buChar char="-"/>
            </a:pPr>
            <a:endParaRPr lang="ru-RU" sz="1300" b="1" dirty="0" smtClean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6883" y="99194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Шатурский муниципальный район. Станция Осаново (железнодорожная линия Кривандино – Рязановка Московской железной дороги) Казанского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путь № 3.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-6629400" y="3800783"/>
            <a:ext cx="2084617" cy="89596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4" t="16323" r="34546" b="48148"/>
          <a:stretch/>
        </p:blipFill>
        <p:spPr bwMode="auto">
          <a:xfrm>
            <a:off x="1905000" y="1198531"/>
            <a:ext cx="5400239" cy="256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981200" y="3086100"/>
            <a:ext cx="5029200" cy="762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810000" y="3277985"/>
            <a:ext cx="14478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33800" y="3124200"/>
            <a:ext cx="76200" cy="15378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267283" y="3143597"/>
            <a:ext cx="197690" cy="134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414619" y="3336173"/>
            <a:ext cx="381000" cy="134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3</a:t>
            </a:r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ishenko\Desktop\РГ РЖД\МЖД\19.05.2016\шатурский мр\осаново\20160519_1254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814" y="2105891"/>
            <a:ext cx="2114986" cy="259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19.05.2016\шатурский мр\осаново\20160519_1254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9" y="1198531"/>
            <a:ext cx="1832641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Прямая со стрелкой 39"/>
          <p:cNvCxnSpPr/>
          <p:nvPr/>
        </p:nvCxnSpPr>
        <p:spPr>
          <a:xfrm>
            <a:off x="5030307" y="3336174"/>
            <a:ext cx="3808893" cy="46460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C:\Users\ishenko\Desktop\РГ РЖД\МЖД\19.05.2016\шатурский мр\осаново\20160519_1254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4" y="2971800"/>
            <a:ext cx="1768156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 стрелкой 41"/>
          <p:cNvCxnSpPr/>
          <p:nvPr/>
        </p:nvCxnSpPr>
        <p:spPr>
          <a:xfrm flipH="1">
            <a:off x="838200" y="3330535"/>
            <a:ext cx="3505199" cy="91259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295400" y="1998631"/>
            <a:ext cx="3342376" cy="97316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2323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359400"/>
            <a:ext cx="9664380" cy="14224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300" b="1" dirty="0" smtClean="0">
                <a:solidFill>
                  <a:schemeClr val="tx1"/>
                </a:solidFill>
              </a:rPr>
              <a:t>В </a:t>
            </a:r>
            <a:r>
              <a:rPr lang="ru-RU" sz="13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300" b="1" dirty="0" smtClean="0">
                <a:solidFill>
                  <a:schemeClr val="tx1"/>
                </a:solidFill>
              </a:rPr>
              <a:t>19.05.2016 </a:t>
            </a:r>
            <a:r>
              <a:rPr lang="ru-RU" sz="1300" b="1" dirty="0">
                <a:solidFill>
                  <a:schemeClr val="tx1"/>
                </a:solidFill>
              </a:rPr>
              <a:t>установлено отсутствие </a:t>
            </a:r>
            <a:r>
              <a:rPr lang="ru-RU" sz="1300" b="1" dirty="0" smtClean="0">
                <a:solidFill>
                  <a:schemeClr val="tx1"/>
                </a:solidFill>
              </a:rPr>
              <a:t>рельсошпальной </a:t>
            </a:r>
            <a:r>
              <a:rPr lang="ru-RU" sz="1300" b="1" dirty="0">
                <a:solidFill>
                  <a:schemeClr val="tx1"/>
                </a:solidFill>
              </a:rPr>
              <a:t>решетки </a:t>
            </a:r>
            <a:r>
              <a:rPr lang="ru-RU" sz="1300" b="1" dirty="0" smtClean="0">
                <a:solidFill>
                  <a:schemeClr val="tx1"/>
                </a:solidFill>
              </a:rPr>
              <a:t>ж/д путей №1, №5, съезда №1/3, остаточное наличие шпал пути 4.</a:t>
            </a:r>
          </a:p>
          <a:p>
            <a:pPr algn="just"/>
            <a:r>
              <a:rPr lang="ru-RU" sz="1300" b="1" dirty="0">
                <a:solidFill>
                  <a:schemeClr val="tx1"/>
                </a:solidFill>
              </a:rPr>
              <a:t>Приказом МЖД «Об оптимизации </a:t>
            </a:r>
            <a:r>
              <a:rPr lang="ru-RU" sz="1300" b="1" dirty="0" smtClean="0">
                <a:solidFill>
                  <a:schemeClr val="tx1"/>
                </a:solidFill>
              </a:rPr>
              <a:t>производственных издержек и </a:t>
            </a:r>
            <a:r>
              <a:rPr lang="ru-RU" sz="1300" b="1" dirty="0">
                <a:solidFill>
                  <a:schemeClr val="tx1"/>
                </a:solidFill>
              </a:rPr>
              <a:t>повышения </a:t>
            </a:r>
            <a:r>
              <a:rPr lang="ru-RU" sz="1300" b="1" dirty="0" smtClean="0">
                <a:solidFill>
                  <a:schemeClr val="tx1"/>
                </a:solidFill>
              </a:rPr>
              <a:t>доходов </a:t>
            </a:r>
            <a:r>
              <a:rPr lang="ru-RU" sz="1300" b="1" dirty="0">
                <a:solidFill>
                  <a:schemeClr val="tx1"/>
                </a:solidFill>
              </a:rPr>
              <a:t>на Московской железной </a:t>
            </a:r>
            <a:r>
              <a:rPr lang="ru-RU" sz="1300" b="1" dirty="0" smtClean="0">
                <a:solidFill>
                  <a:schemeClr val="tx1"/>
                </a:solidFill>
              </a:rPr>
              <a:t>дороге в 2009 году» </a:t>
            </a:r>
            <a:r>
              <a:rPr lang="ru-RU" sz="1300" b="1" dirty="0">
                <a:solidFill>
                  <a:schemeClr val="tx1"/>
                </a:solidFill>
              </a:rPr>
              <a:t>от </a:t>
            </a:r>
            <a:r>
              <a:rPr lang="ru-RU" sz="1300" b="1" dirty="0" smtClean="0">
                <a:solidFill>
                  <a:schemeClr val="tx1"/>
                </a:solidFill>
              </a:rPr>
              <a:t>12.12.2008 </a:t>
            </a:r>
            <a:r>
              <a:rPr lang="ru-RU" sz="1300" b="1" dirty="0">
                <a:solidFill>
                  <a:schemeClr val="tx1"/>
                </a:solidFill>
              </a:rPr>
              <a:t>№ </a:t>
            </a:r>
            <a:r>
              <a:rPr lang="ru-RU" sz="1300" b="1" dirty="0" smtClean="0">
                <a:solidFill>
                  <a:schemeClr val="tx1"/>
                </a:solidFill>
              </a:rPr>
              <a:t>350/н произведена консервация ж/д путей (№ 4, № 5) по станции Сазоново.</a:t>
            </a:r>
          </a:p>
          <a:p>
            <a:pPr algn="just"/>
            <a:r>
              <a:rPr lang="ru-RU" sz="1300" b="1" dirty="0" smtClean="0">
                <a:solidFill>
                  <a:schemeClr val="tx1"/>
                </a:solidFill>
              </a:rPr>
              <a:t>Куровской дистанцией пути направлено обращения в правоохранительные органы о хищении имущества.</a:t>
            </a:r>
            <a:endParaRPr lang="ru-RU" sz="1300" b="1" dirty="0">
              <a:solidFill>
                <a:schemeClr val="tx1"/>
              </a:solidFill>
            </a:endParaRPr>
          </a:p>
          <a:p>
            <a:pPr algn="just"/>
            <a:r>
              <a:rPr lang="ru-RU" sz="1300" b="1" dirty="0" smtClean="0">
                <a:solidFill>
                  <a:schemeClr val="tx1"/>
                </a:solidFill>
              </a:rPr>
              <a:t>Имеется </a:t>
            </a:r>
            <a:r>
              <a:rPr lang="ru-RU" sz="1300" b="1" dirty="0">
                <a:solidFill>
                  <a:schemeClr val="tx1"/>
                </a:solidFill>
              </a:rPr>
              <a:t>согласование администрации </a:t>
            </a:r>
            <a:r>
              <a:rPr lang="ru-RU" sz="1300" b="1" dirty="0" smtClean="0">
                <a:solidFill>
                  <a:schemeClr val="tx1"/>
                </a:solidFill>
              </a:rPr>
              <a:t>от Шатурского </a:t>
            </a:r>
            <a:r>
              <a:rPr lang="ru-RU" sz="1300" b="1" dirty="0" err="1" smtClean="0">
                <a:solidFill>
                  <a:schemeClr val="tx1"/>
                </a:solidFill>
              </a:rPr>
              <a:t>м.р</a:t>
            </a:r>
            <a:r>
              <a:rPr lang="ru-RU" sz="1300" b="1" dirty="0" smtClean="0">
                <a:solidFill>
                  <a:schemeClr val="tx1"/>
                </a:solidFill>
              </a:rPr>
              <a:t>. на закрытие с демонтажем главного пути № 1, </a:t>
            </a:r>
            <a:r>
              <a:rPr lang="ru-RU" sz="1300" b="1" dirty="0" err="1" smtClean="0">
                <a:solidFill>
                  <a:schemeClr val="tx1"/>
                </a:solidFill>
              </a:rPr>
              <a:t>приемо</a:t>
            </a:r>
            <a:r>
              <a:rPr lang="ru-RU" sz="1300" b="1" dirty="0" smtClean="0">
                <a:solidFill>
                  <a:schemeClr val="tx1"/>
                </a:solidFill>
              </a:rPr>
              <a:t>-отправочного пути № 4, </a:t>
            </a:r>
            <a:r>
              <a:rPr lang="ru-RU" sz="1300" b="1" dirty="0" err="1" smtClean="0">
                <a:solidFill>
                  <a:schemeClr val="tx1"/>
                </a:solidFill>
              </a:rPr>
              <a:t>погрузо</a:t>
            </a:r>
            <a:r>
              <a:rPr lang="ru-RU" sz="1300" b="1" dirty="0" smtClean="0">
                <a:solidFill>
                  <a:schemeClr val="tx1"/>
                </a:solidFill>
              </a:rPr>
              <a:t>-выгрузочного пути № 5, съезда 1/3 </a:t>
            </a:r>
            <a:r>
              <a:rPr lang="ru-RU" sz="1300" b="1" dirty="0">
                <a:solidFill>
                  <a:schemeClr val="tx1"/>
                </a:solidFill>
              </a:rPr>
              <a:t>от </a:t>
            </a:r>
            <a:r>
              <a:rPr lang="ru-RU" sz="1300" b="1" dirty="0" smtClean="0">
                <a:solidFill>
                  <a:schemeClr val="tx1"/>
                </a:solidFill>
              </a:rPr>
              <a:t>07.10.2010 № 2743.</a:t>
            </a:r>
          </a:p>
          <a:p>
            <a:endParaRPr lang="ru-RU" sz="12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3981" y="-20013"/>
            <a:ext cx="8578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Шатурский муниципальный район. Станция Сазоново </a:t>
            </a:r>
            <a:r>
              <a:rPr lang="ru-RU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(железнодорожная линия Кривандино – Рязановка Московской железной дороги) Казанского </a:t>
            </a:r>
            <a:r>
              <a:rPr lang="ru-RU" sz="1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направления Московской железной дороги. </a:t>
            </a: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Главный путь № 1, съезд № 1/3, </a:t>
            </a:r>
            <a:r>
              <a:rPr lang="ru-RU" sz="17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</a:t>
            </a: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-отправочный путь № 4, </a:t>
            </a:r>
            <a:r>
              <a:rPr lang="ru-RU" sz="17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</a:t>
            </a: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-выгрузочный путь № 5.</a:t>
            </a:r>
            <a:endParaRPr lang="ru-RU" sz="17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-6629400" y="3800783"/>
            <a:ext cx="2084617" cy="89596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6" t="27652" r="22969" b="35528"/>
          <a:stretch/>
        </p:blipFill>
        <p:spPr bwMode="auto">
          <a:xfrm>
            <a:off x="1524000" y="1143306"/>
            <a:ext cx="5562600" cy="273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ishenko\Desktop\РГ РЖД\МЖД\19.05.2016\шатурский мр\сазоново\20160519_1355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200400"/>
            <a:ext cx="198120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shenko\Desktop\РГ РЖД\МЖД\19.05.2016\шатурский мр\сазоново\20160519_1355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206" y="3657600"/>
            <a:ext cx="2246793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shenko\Desktop\РГ РЖД\МЖД\19.05.2016\шатурский мр\сазоново\20160519_13553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61" y="3200400"/>
            <a:ext cx="184785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H="1">
            <a:off x="1524000" y="3168204"/>
            <a:ext cx="1828800" cy="134029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4800601" y="3168204"/>
            <a:ext cx="2438399" cy="134029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 flipV="1">
            <a:off x="3733800" y="3256662"/>
            <a:ext cx="685801" cy="76200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C:\Users\ishenko\Desktop\РГ РЖД\МЖД\19.05.2016\шатурский мр\сазоново\20160519_13505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60" y="1295400"/>
            <a:ext cx="1847851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ishenko\Desktop\РГ РЖД\МЖД\19.05.2016\шатурский мр\сазоново\20160519_13532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0"/>
          <a:stretch/>
        </p:blipFill>
        <p:spPr bwMode="auto">
          <a:xfrm>
            <a:off x="7086600" y="1295400"/>
            <a:ext cx="1905000" cy="180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Прямая со стрелкой 42"/>
          <p:cNvCxnSpPr/>
          <p:nvPr/>
        </p:nvCxnSpPr>
        <p:spPr>
          <a:xfrm flipH="1" flipV="1">
            <a:off x="1263287" y="1981200"/>
            <a:ext cx="2089513" cy="8382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4929319" y="2133600"/>
            <a:ext cx="2462081" cy="5334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2543577" y="2818565"/>
            <a:ext cx="2865550" cy="336759"/>
          </a:xfrm>
          <a:custGeom>
            <a:avLst/>
            <a:gdLst>
              <a:gd name="connsiteX0" fmla="*/ 0 w 2865550"/>
              <a:gd name="connsiteY0" fmla="*/ 311001 h 336759"/>
              <a:gd name="connsiteX1" fmla="*/ 57955 w 2865550"/>
              <a:gd name="connsiteY1" fmla="*/ 227289 h 336759"/>
              <a:gd name="connsiteX2" fmla="*/ 199623 w 2865550"/>
              <a:gd name="connsiteY2" fmla="*/ 92060 h 336759"/>
              <a:gd name="connsiteX3" fmla="*/ 315533 w 2865550"/>
              <a:gd name="connsiteY3" fmla="*/ 27666 h 336759"/>
              <a:gd name="connsiteX4" fmla="*/ 444322 w 2865550"/>
              <a:gd name="connsiteY4" fmla="*/ 1908 h 336759"/>
              <a:gd name="connsiteX5" fmla="*/ 837127 w 2865550"/>
              <a:gd name="connsiteY5" fmla="*/ 1908 h 336759"/>
              <a:gd name="connsiteX6" fmla="*/ 1416677 w 2865550"/>
              <a:gd name="connsiteY6" fmla="*/ 8348 h 336759"/>
              <a:gd name="connsiteX7" fmla="*/ 1841679 w 2865550"/>
              <a:gd name="connsiteY7" fmla="*/ 8348 h 336759"/>
              <a:gd name="connsiteX8" fmla="*/ 2195848 w 2865550"/>
              <a:gd name="connsiteY8" fmla="*/ 1908 h 336759"/>
              <a:gd name="connsiteX9" fmla="*/ 2498502 w 2865550"/>
              <a:gd name="connsiteY9" fmla="*/ 14787 h 336759"/>
              <a:gd name="connsiteX10" fmla="*/ 2685246 w 2865550"/>
              <a:gd name="connsiteY10" fmla="*/ 98500 h 336759"/>
              <a:gd name="connsiteX11" fmla="*/ 2788277 w 2865550"/>
              <a:gd name="connsiteY11" fmla="*/ 227289 h 336759"/>
              <a:gd name="connsiteX12" fmla="*/ 2865550 w 2865550"/>
              <a:gd name="connsiteY12" fmla="*/ 336759 h 33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550" h="336759">
                <a:moveTo>
                  <a:pt x="0" y="311001"/>
                </a:moveTo>
                <a:cubicBezTo>
                  <a:pt x="12342" y="287390"/>
                  <a:pt x="24685" y="263779"/>
                  <a:pt x="57955" y="227289"/>
                </a:cubicBezTo>
                <a:cubicBezTo>
                  <a:pt x="91225" y="190799"/>
                  <a:pt x="156693" y="125330"/>
                  <a:pt x="199623" y="92060"/>
                </a:cubicBezTo>
                <a:cubicBezTo>
                  <a:pt x="242553" y="58790"/>
                  <a:pt x="274750" y="42691"/>
                  <a:pt x="315533" y="27666"/>
                </a:cubicBezTo>
                <a:cubicBezTo>
                  <a:pt x="356316" y="12641"/>
                  <a:pt x="357390" y="6201"/>
                  <a:pt x="444322" y="1908"/>
                </a:cubicBezTo>
                <a:cubicBezTo>
                  <a:pt x="531254" y="-2385"/>
                  <a:pt x="837127" y="1908"/>
                  <a:pt x="837127" y="1908"/>
                </a:cubicBezTo>
                <a:lnTo>
                  <a:pt x="1416677" y="8348"/>
                </a:lnTo>
                <a:lnTo>
                  <a:pt x="1841679" y="8348"/>
                </a:lnTo>
                <a:cubicBezTo>
                  <a:pt x="1971541" y="7275"/>
                  <a:pt x="2086378" y="835"/>
                  <a:pt x="2195848" y="1908"/>
                </a:cubicBezTo>
                <a:cubicBezTo>
                  <a:pt x="2305318" y="2981"/>
                  <a:pt x="2416936" y="-1312"/>
                  <a:pt x="2498502" y="14787"/>
                </a:cubicBezTo>
                <a:cubicBezTo>
                  <a:pt x="2580068" y="30886"/>
                  <a:pt x="2636950" y="63083"/>
                  <a:pt x="2685246" y="98500"/>
                </a:cubicBezTo>
                <a:cubicBezTo>
                  <a:pt x="2733542" y="133917"/>
                  <a:pt x="2758226" y="187579"/>
                  <a:pt x="2788277" y="227289"/>
                </a:cubicBezTo>
                <a:cubicBezTo>
                  <a:pt x="2818328" y="266999"/>
                  <a:pt x="2841939" y="301879"/>
                  <a:pt x="2865550" y="336759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168203" y="2672366"/>
            <a:ext cx="2034862" cy="199623"/>
          </a:xfrm>
          <a:custGeom>
            <a:avLst/>
            <a:gdLst>
              <a:gd name="connsiteX0" fmla="*/ 0 w 2034862"/>
              <a:gd name="connsiteY0" fmla="*/ 0 h 199623"/>
              <a:gd name="connsiteX1" fmla="*/ 1526146 w 2034862"/>
              <a:gd name="connsiteY1" fmla="*/ 6440 h 199623"/>
              <a:gd name="connsiteX2" fmla="*/ 1848118 w 2034862"/>
              <a:gd name="connsiteY2" fmla="*/ 19319 h 199623"/>
              <a:gd name="connsiteX3" fmla="*/ 2034862 w 2034862"/>
              <a:gd name="connsiteY3" fmla="*/ 193183 h 199623"/>
              <a:gd name="connsiteX4" fmla="*/ 2034862 w 2034862"/>
              <a:gd name="connsiteY4" fmla="*/ 193183 h 199623"/>
              <a:gd name="connsiteX5" fmla="*/ 2034862 w 2034862"/>
              <a:gd name="connsiteY5" fmla="*/ 193183 h 199623"/>
              <a:gd name="connsiteX6" fmla="*/ 2034862 w 2034862"/>
              <a:gd name="connsiteY6" fmla="*/ 199623 h 199623"/>
              <a:gd name="connsiteX7" fmla="*/ 2034862 w 2034862"/>
              <a:gd name="connsiteY7" fmla="*/ 199623 h 19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4862" h="199623">
                <a:moveTo>
                  <a:pt x="0" y="0"/>
                </a:moveTo>
                <a:lnTo>
                  <a:pt x="1526146" y="6440"/>
                </a:lnTo>
                <a:cubicBezTo>
                  <a:pt x="1834166" y="9660"/>
                  <a:pt x="1763332" y="-11805"/>
                  <a:pt x="1848118" y="19319"/>
                </a:cubicBezTo>
                <a:cubicBezTo>
                  <a:pt x="1932904" y="50443"/>
                  <a:pt x="2034862" y="193183"/>
                  <a:pt x="2034862" y="193183"/>
                </a:cubicBezTo>
                <a:lnTo>
                  <a:pt x="2034862" y="193183"/>
                </a:lnTo>
                <a:lnTo>
                  <a:pt x="2034862" y="193183"/>
                </a:lnTo>
                <a:lnTo>
                  <a:pt x="2034862" y="199623"/>
                </a:lnTo>
                <a:lnTo>
                  <a:pt x="2034862" y="199623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524259" y="2588654"/>
            <a:ext cx="4237149" cy="579549"/>
          </a:xfrm>
          <a:custGeom>
            <a:avLst/>
            <a:gdLst>
              <a:gd name="connsiteX0" fmla="*/ 0 w 4237149"/>
              <a:gd name="connsiteY0" fmla="*/ 566670 h 579549"/>
              <a:gd name="connsiteX1" fmla="*/ 2884868 w 4237149"/>
              <a:gd name="connsiteY1" fmla="*/ 579549 h 579549"/>
              <a:gd name="connsiteX2" fmla="*/ 3232597 w 4237149"/>
              <a:gd name="connsiteY2" fmla="*/ 560231 h 579549"/>
              <a:gd name="connsiteX3" fmla="*/ 3425780 w 4237149"/>
              <a:gd name="connsiteY3" fmla="*/ 534473 h 579549"/>
              <a:gd name="connsiteX4" fmla="*/ 3573887 w 4237149"/>
              <a:gd name="connsiteY4" fmla="*/ 495836 h 579549"/>
              <a:gd name="connsiteX5" fmla="*/ 3831465 w 4237149"/>
              <a:gd name="connsiteY5" fmla="*/ 354169 h 579549"/>
              <a:gd name="connsiteX6" fmla="*/ 4056845 w 4237149"/>
              <a:gd name="connsiteY6" fmla="*/ 206061 h 579549"/>
              <a:gd name="connsiteX7" fmla="*/ 4134118 w 4237149"/>
              <a:gd name="connsiteY7" fmla="*/ 96591 h 579549"/>
              <a:gd name="connsiteX8" fmla="*/ 4237149 w 4237149"/>
              <a:gd name="connsiteY8" fmla="*/ 0 h 57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37149" h="579549">
                <a:moveTo>
                  <a:pt x="0" y="566670"/>
                </a:moveTo>
                <a:lnTo>
                  <a:pt x="2884868" y="579549"/>
                </a:lnTo>
                <a:cubicBezTo>
                  <a:pt x="3423634" y="578476"/>
                  <a:pt x="3142445" y="567744"/>
                  <a:pt x="3232597" y="560231"/>
                </a:cubicBezTo>
                <a:cubicBezTo>
                  <a:pt x="3322749" y="552718"/>
                  <a:pt x="3368898" y="545205"/>
                  <a:pt x="3425780" y="534473"/>
                </a:cubicBezTo>
                <a:cubicBezTo>
                  <a:pt x="3482662" y="523741"/>
                  <a:pt x="3506273" y="525887"/>
                  <a:pt x="3573887" y="495836"/>
                </a:cubicBezTo>
                <a:cubicBezTo>
                  <a:pt x="3641501" y="465785"/>
                  <a:pt x="3750972" y="402465"/>
                  <a:pt x="3831465" y="354169"/>
                </a:cubicBezTo>
                <a:cubicBezTo>
                  <a:pt x="3911958" y="305873"/>
                  <a:pt x="4006403" y="248991"/>
                  <a:pt x="4056845" y="206061"/>
                </a:cubicBezTo>
                <a:cubicBezTo>
                  <a:pt x="4107287" y="163131"/>
                  <a:pt x="4104067" y="130934"/>
                  <a:pt x="4134118" y="96591"/>
                </a:cubicBezTo>
                <a:cubicBezTo>
                  <a:pt x="4164169" y="62248"/>
                  <a:pt x="4200659" y="31124"/>
                  <a:pt x="4237149" y="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53716" y="2935840"/>
            <a:ext cx="1833495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4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138466" y="2936913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5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62144" y="5191213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050110" y="5191212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214166" y="5191213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Остановочный пункт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5591908" y="3170255"/>
            <a:ext cx="175846" cy="165228"/>
          </a:xfrm>
          <a:custGeom>
            <a:avLst/>
            <a:gdLst>
              <a:gd name="connsiteX0" fmla="*/ 175846 w 175846"/>
              <a:gd name="connsiteY0" fmla="*/ 150725 h 165228"/>
              <a:gd name="connsiteX1" fmla="*/ 110532 w 175846"/>
              <a:gd name="connsiteY1" fmla="*/ 150725 h 165228"/>
              <a:gd name="connsiteX2" fmla="*/ 0 w 175846"/>
              <a:gd name="connsiteY2" fmla="*/ 0 h 165228"/>
              <a:gd name="connsiteX3" fmla="*/ 0 w 175846"/>
              <a:gd name="connsiteY3" fmla="*/ 0 h 16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846" h="165228">
                <a:moveTo>
                  <a:pt x="175846" y="150725"/>
                </a:moveTo>
                <a:cubicBezTo>
                  <a:pt x="157843" y="163285"/>
                  <a:pt x="139840" y="175846"/>
                  <a:pt x="110532" y="150725"/>
                </a:cubicBezTo>
                <a:cubicBezTo>
                  <a:pt x="81224" y="125604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13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359400"/>
            <a:ext cx="9595428" cy="13176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19.05.2016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отсутствие </a:t>
            </a:r>
            <a:r>
              <a:rPr lang="ru-RU" sz="1400" b="1" dirty="0" smtClean="0">
                <a:solidFill>
                  <a:schemeClr val="tx1"/>
                </a:solidFill>
              </a:rPr>
              <a:t>рельсошпальной </a:t>
            </a:r>
            <a:r>
              <a:rPr lang="ru-RU" sz="1400" b="1" dirty="0">
                <a:solidFill>
                  <a:schemeClr val="tx1"/>
                </a:solidFill>
              </a:rPr>
              <a:t>решетки </a:t>
            </a:r>
            <a:r>
              <a:rPr lang="ru-RU" sz="1400" b="1" dirty="0" smtClean="0">
                <a:solidFill>
                  <a:schemeClr val="tx1"/>
                </a:solidFill>
              </a:rPr>
              <a:t>ж/д пути №1.</a:t>
            </a: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Направлено заявление от 30.11.2012 о хищении верхнего строения пути по станции Сороковой Бор в ЛОП на ст. Куровская. Получено постановление о приостановлении предварительного следствия в связи с не установлением лица, подлежащего привлечению в качестве обвиняемого.</a:t>
            </a:r>
            <a:endParaRPr lang="ru-RU" sz="1400" b="1" dirty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Имеется </a:t>
            </a:r>
            <a:r>
              <a:rPr lang="ru-RU" sz="1400" b="1" dirty="0">
                <a:solidFill>
                  <a:schemeClr val="tx1"/>
                </a:solidFill>
              </a:rPr>
              <a:t>согласование </a:t>
            </a:r>
            <a:r>
              <a:rPr lang="ru-RU" sz="1400" b="1" dirty="0" smtClean="0">
                <a:solidFill>
                  <a:schemeClr val="tx1"/>
                </a:solidFill>
              </a:rPr>
              <a:t>от администрации Шатурского </a:t>
            </a:r>
            <a:r>
              <a:rPr lang="ru-RU" sz="1400" b="1" dirty="0" err="1" smtClean="0">
                <a:solidFill>
                  <a:schemeClr val="tx1"/>
                </a:solidFill>
              </a:rPr>
              <a:t>м.р</a:t>
            </a:r>
            <a:r>
              <a:rPr lang="ru-RU" sz="1400" b="1" dirty="0" smtClean="0">
                <a:solidFill>
                  <a:schemeClr val="tx1"/>
                </a:solidFill>
              </a:rPr>
              <a:t>. на закрытие с демонтажем станционных путей по ст. Сороковой Бор от 07.10.2010 № 2743.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54414"/>
            <a:ext cx="8578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Шатурский муниципальный район. Станция Сороковой Бор </a:t>
            </a:r>
            <a:r>
              <a:rPr lang="ru-RU" sz="1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(железнодорожная линия Кривандино – Рязановка Московской железной дороги) Казанского </a:t>
            </a:r>
            <a:r>
              <a:rPr lang="ru-RU" sz="1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направления Московской железной дороги. </a:t>
            </a:r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Главный путь № 1.</a:t>
            </a:r>
            <a:endParaRPr lang="ru-RU" sz="17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31515" r="21364" b="41497"/>
          <a:stretch/>
        </p:blipFill>
        <p:spPr bwMode="auto">
          <a:xfrm>
            <a:off x="2273252" y="1513114"/>
            <a:ext cx="5514109" cy="138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8083" y="1246414"/>
            <a:ext cx="2223355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2015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461510" y="1246414"/>
            <a:ext cx="206349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2016 год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4875915" y="2901238"/>
            <a:ext cx="0" cy="228036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 descr="293610_60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8084" y="2057400"/>
            <a:ext cx="2251360" cy="1219200"/>
          </a:xfrm>
          <a:prstGeom prst="rect">
            <a:avLst/>
          </a:prstGeom>
        </p:spPr>
      </p:pic>
      <p:pic>
        <p:nvPicPr>
          <p:cNvPr id="35" name="Рисунок 34" descr="294548_600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1870" y="3505200"/>
            <a:ext cx="2051382" cy="1597381"/>
          </a:xfrm>
          <a:prstGeom prst="rect">
            <a:avLst/>
          </a:prstGeom>
        </p:spPr>
      </p:pic>
      <p:pic>
        <p:nvPicPr>
          <p:cNvPr id="39" name="Рисунок 38" descr="295474_600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38558" y="3505200"/>
            <a:ext cx="2095500" cy="1676400"/>
          </a:xfrm>
          <a:prstGeom prst="rect">
            <a:avLst/>
          </a:prstGeom>
        </p:spPr>
      </p:pic>
      <p:pic>
        <p:nvPicPr>
          <p:cNvPr id="4099" name="Picture 3" descr="C:\Users\ishenko\Desktop\РГ РЖД\МЖД\19.05.2016\шатурский мр\сороковой бор\20160519_14270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795" y="1905000"/>
            <a:ext cx="214520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shenko\Desktop\РГ РЖД\МЖД\19.05.2016\шатурский мр\сороковой бор\20160519_14284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307" y="3412193"/>
            <a:ext cx="2132493" cy="186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ishenko\Desktop\РГ РЖД\МЖД\19.05.2016\шатурский мр\сороковой бор\20160519_14270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958" y="3598207"/>
            <a:ext cx="22352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667000" y="2590800"/>
            <a:ext cx="459395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791200" y="2667000"/>
            <a:ext cx="228600" cy="194794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5815149" y="2656114"/>
            <a:ext cx="2705100" cy="176940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943600" y="2819400"/>
            <a:ext cx="228600" cy="194794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038600" y="2656114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6374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31605" y="5213966"/>
            <a:ext cx="9595428" cy="156783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200" b="1" dirty="0" smtClean="0">
                <a:solidFill>
                  <a:schemeClr val="tx1"/>
                </a:solidFill>
              </a:rPr>
              <a:t>19.05.2016 установлено: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- наличие (частично) главного пути № 1, погрузо-выгрузочного пути № 4;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- приказом </a:t>
            </a:r>
            <a:r>
              <a:rPr lang="ru-RU" sz="1200" b="1" dirty="0">
                <a:solidFill>
                  <a:schemeClr val="tx1"/>
                </a:solidFill>
              </a:rPr>
              <a:t>МЖД от 12.12.2008 № 350/н «Об оптимизации </a:t>
            </a:r>
            <a:r>
              <a:rPr lang="ru-RU" sz="1200" b="1" dirty="0" smtClean="0">
                <a:solidFill>
                  <a:schemeClr val="tx1"/>
                </a:solidFill>
              </a:rPr>
              <a:t>производственных издержек и </a:t>
            </a:r>
            <a:r>
              <a:rPr lang="ru-RU" sz="1200" b="1" dirty="0">
                <a:solidFill>
                  <a:schemeClr val="tx1"/>
                </a:solidFill>
              </a:rPr>
              <a:t>повышения </a:t>
            </a:r>
            <a:r>
              <a:rPr lang="ru-RU" sz="1200" b="1" dirty="0" smtClean="0">
                <a:solidFill>
                  <a:schemeClr val="tx1"/>
                </a:solidFill>
              </a:rPr>
              <a:t>доходов </a:t>
            </a:r>
            <a:r>
              <a:rPr lang="ru-RU" sz="1200" b="1" dirty="0">
                <a:solidFill>
                  <a:schemeClr val="tx1"/>
                </a:solidFill>
              </a:rPr>
              <a:t>на Московской железной </a:t>
            </a:r>
            <a:r>
              <a:rPr lang="ru-RU" sz="1200" b="1" dirty="0" smtClean="0">
                <a:solidFill>
                  <a:schemeClr val="tx1"/>
                </a:solidFill>
              </a:rPr>
              <a:t>дороге в 2009 году» произведена консервация ж/д пути №4 по станции </a:t>
            </a:r>
            <a:r>
              <a:rPr lang="ru-RU" sz="1200" b="1" dirty="0" err="1" smtClean="0">
                <a:solidFill>
                  <a:schemeClr val="tx1"/>
                </a:solidFill>
              </a:rPr>
              <a:t>Бармино</a:t>
            </a:r>
            <a:r>
              <a:rPr lang="ru-RU" sz="12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- в 2012 году направлено </a:t>
            </a:r>
            <a:r>
              <a:rPr lang="ru-RU" sz="1200" b="1" dirty="0">
                <a:solidFill>
                  <a:schemeClr val="tx1"/>
                </a:solidFill>
              </a:rPr>
              <a:t>заявление </a:t>
            </a:r>
            <a:r>
              <a:rPr lang="ru-RU" sz="1200" b="1" dirty="0" smtClean="0">
                <a:solidFill>
                  <a:schemeClr val="tx1"/>
                </a:solidFill>
              </a:rPr>
              <a:t>в правоохранительные органы о </a:t>
            </a:r>
            <a:r>
              <a:rPr lang="ru-RU" sz="1200" b="1" dirty="0">
                <a:solidFill>
                  <a:schemeClr val="tx1"/>
                </a:solidFill>
              </a:rPr>
              <a:t>хищении верхнего строения пути </a:t>
            </a:r>
            <a:r>
              <a:rPr lang="ru-RU" sz="1200" b="1" dirty="0" smtClean="0">
                <a:solidFill>
                  <a:schemeClr val="tx1"/>
                </a:solidFill>
              </a:rPr>
              <a:t>№ 1 (450 м). </a:t>
            </a:r>
            <a:r>
              <a:rPr lang="ru-RU" sz="1200" b="1" dirty="0">
                <a:solidFill>
                  <a:schemeClr val="tx1"/>
                </a:solidFill>
              </a:rPr>
              <a:t>Получено постановление о приостановлении предварительного следствия в связи с не установлением лица, подлежащего привлечению в качестве обвиняемого</a:t>
            </a:r>
            <a:r>
              <a:rPr lang="ru-RU" sz="12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- имеется согласование от администрации Шатурского </a:t>
            </a:r>
            <a:r>
              <a:rPr lang="ru-RU" sz="1200" b="1" dirty="0" err="1" smtClean="0">
                <a:solidFill>
                  <a:schemeClr val="tx1"/>
                </a:solidFill>
              </a:rPr>
              <a:t>м.р</a:t>
            </a:r>
            <a:r>
              <a:rPr lang="ru-RU" sz="1200" b="1" dirty="0" smtClean="0">
                <a:solidFill>
                  <a:schemeClr val="tx1"/>
                </a:solidFill>
              </a:rPr>
              <a:t>. на закрытие с демонтажем главного пути № 1, погрузо-выгрузочного пути № 4 </a:t>
            </a:r>
            <a:r>
              <a:rPr lang="ru-RU" sz="1200" b="1" dirty="0">
                <a:solidFill>
                  <a:schemeClr val="tx1"/>
                </a:solidFill>
              </a:rPr>
              <a:t>от </a:t>
            </a:r>
            <a:r>
              <a:rPr lang="ru-RU" sz="1200" b="1" dirty="0" smtClean="0">
                <a:solidFill>
                  <a:schemeClr val="tx1"/>
                </a:solidFill>
              </a:rPr>
              <a:t>07.10.2010 № 2743 (Главный путь на станцию Рязановка остается).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Шатурский муниципальный район. Станция Бармино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(железнодорожная линия Кривандино – Рязановка Московской железной дороги) Казанского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направления Московской железной дороги.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Главный путь № 1, погрузо-выгрузочный путь № 4.</a:t>
            </a:r>
            <a:endParaRPr lang="ru-RU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-6629400" y="3800783"/>
            <a:ext cx="2084617" cy="89596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31040" r="24127" b="31287"/>
          <a:stretch/>
        </p:blipFill>
        <p:spPr bwMode="auto">
          <a:xfrm>
            <a:off x="269874" y="2286000"/>
            <a:ext cx="4911726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ishenko\Desktop\РГ РЖД\МЖД\19.05.2016\шатурский мр\бармино\20160519_1332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283566"/>
            <a:ext cx="1752600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henko\Desktop\РГ РЖД\МЖД\19.05.2016\шатурский мр\бармино\20160519_1332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47689"/>
            <a:ext cx="1674399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>
            <a:off x="2132599" y="2527956"/>
            <a:ext cx="988599" cy="153361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ishenko\Desktop\РГ РЖД\МЖД\19.05.2016\шатурский мр\бармино\20160519_1331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678" y="3294762"/>
            <a:ext cx="1725067" cy="191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 стрелкой 41"/>
          <p:cNvCxnSpPr/>
          <p:nvPr/>
        </p:nvCxnSpPr>
        <p:spPr>
          <a:xfrm flipH="1" flipV="1">
            <a:off x="2626898" y="4138807"/>
            <a:ext cx="4039600" cy="6858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C:\Users\ishenko\Desktop\РГ РЖД\МЖД\19.05.2016\шатурский мр\бармино\20160519_1331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4" y="1247689"/>
            <a:ext cx="1717721" cy="19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Прямая со стрелкой 39"/>
          <p:cNvCxnSpPr/>
          <p:nvPr/>
        </p:nvCxnSpPr>
        <p:spPr>
          <a:xfrm flipH="1">
            <a:off x="3443419" y="2527780"/>
            <a:ext cx="2971800" cy="96631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 descr="C:\Users\ishenko\Desktop\РГ РЖД\МЖД\19.05.2016\шатурский мр\бармино\20160519_13311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304201"/>
            <a:ext cx="1828800" cy="191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526677" y="3048000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4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34024" y="5025173"/>
            <a:ext cx="1725067" cy="168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Путь № 1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447800" y="4138807"/>
            <a:ext cx="21336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358241" y="3463476"/>
            <a:ext cx="1527959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886200" y="3463476"/>
            <a:ext cx="304800" cy="87992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олилиния 20"/>
          <p:cNvSpPr/>
          <p:nvPr/>
        </p:nvSpPr>
        <p:spPr>
          <a:xfrm>
            <a:off x="1224951" y="4152181"/>
            <a:ext cx="258792" cy="155276"/>
          </a:xfrm>
          <a:custGeom>
            <a:avLst/>
            <a:gdLst>
              <a:gd name="connsiteX0" fmla="*/ 0 w 258792"/>
              <a:gd name="connsiteY0" fmla="*/ 155276 h 155276"/>
              <a:gd name="connsiteX1" fmla="*/ 69011 w 258792"/>
              <a:gd name="connsiteY1" fmla="*/ 109268 h 155276"/>
              <a:gd name="connsiteX2" fmla="*/ 166777 w 258792"/>
              <a:gd name="connsiteY2" fmla="*/ 23004 h 155276"/>
              <a:gd name="connsiteX3" fmla="*/ 230038 w 258792"/>
              <a:gd name="connsiteY3" fmla="*/ 5751 h 155276"/>
              <a:gd name="connsiteX4" fmla="*/ 258792 w 258792"/>
              <a:gd name="connsiteY4" fmla="*/ 0 h 155276"/>
              <a:gd name="connsiteX5" fmla="*/ 258792 w 258792"/>
              <a:gd name="connsiteY5" fmla="*/ 0 h 15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792" h="155276">
                <a:moveTo>
                  <a:pt x="0" y="155276"/>
                </a:moveTo>
                <a:cubicBezTo>
                  <a:pt x="20607" y="143294"/>
                  <a:pt x="41215" y="131313"/>
                  <a:pt x="69011" y="109268"/>
                </a:cubicBezTo>
                <a:cubicBezTo>
                  <a:pt x="96807" y="87223"/>
                  <a:pt x="139939" y="40257"/>
                  <a:pt x="166777" y="23004"/>
                </a:cubicBezTo>
                <a:cubicBezTo>
                  <a:pt x="193615" y="5751"/>
                  <a:pt x="214702" y="9585"/>
                  <a:pt x="230038" y="5751"/>
                </a:cubicBezTo>
                <a:cubicBezTo>
                  <a:pt x="245374" y="1917"/>
                  <a:pt x="258792" y="0"/>
                  <a:pt x="258792" y="0"/>
                </a:cubicBezTo>
                <a:lnTo>
                  <a:pt x="258792" y="0"/>
                </a:lnTo>
              </a:path>
            </a:pathLst>
          </a:cu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1"/>
          <p:cNvSpPr/>
          <p:nvPr/>
        </p:nvSpPr>
        <p:spPr>
          <a:xfrm>
            <a:off x="3577087" y="4134928"/>
            <a:ext cx="231468" cy="172529"/>
          </a:xfrm>
          <a:custGeom>
            <a:avLst/>
            <a:gdLst>
              <a:gd name="connsiteX0" fmla="*/ 0 w 231468"/>
              <a:gd name="connsiteY0" fmla="*/ 0 h 201738"/>
              <a:gd name="connsiteX1" fmla="*/ 212785 w 231468"/>
              <a:gd name="connsiteY1" fmla="*/ 184030 h 201738"/>
              <a:gd name="connsiteX2" fmla="*/ 207034 w 231468"/>
              <a:gd name="connsiteY2" fmla="*/ 184030 h 2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468" h="201738">
                <a:moveTo>
                  <a:pt x="0" y="0"/>
                </a:moveTo>
                <a:lnTo>
                  <a:pt x="212785" y="184030"/>
                </a:lnTo>
                <a:cubicBezTo>
                  <a:pt x="247291" y="214702"/>
                  <a:pt x="227162" y="199366"/>
                  <a:pt x="207034" y="18403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0480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9150" y="5334000"/>
            <a:ext cx="9606525" cy="151447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200" b="1" dirty="0" smtClean="0">
                <a:solidFill>
                  <a:schemeClr val="tx1"/>
                </a:solidFill>
              </a:rPr>
              <a:t>19.05.2016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 smtClean="0">
                <a:solidFill>
                  <a:schemeClr val="tx1"/>
                </a:solidFill>
              </a:rPr>
              <a:t>отсутствие рельсошпальной </a:t>
            </a:r>
            <a:r>
              <a:rPr lang="ru-RU" sz="1200" b="1" dirty="0">
                <a:solidFill>
                  <a:schemeClr val="tx1"/>
                </a:solidFill>
              </a:rPr>
              <a:t>решетки </a:t>
            </a:r>
            <a:r>
              <a:rPr lang="ru-RU" sz="1200" b="1" dirty="0" smtClean="0">
                <a:solidFill>
                  <a:schemeClr val="tx1"/>
                </a:solidFill>
              </a:rPr>
              <a:t>ж/д путей №1 (перегон Сазоново-Сороковой Бор), №2 (перегон Сазоново-</a:t>
            </a:r>
            <a:r>
              <a:rPr lang="ru-RU" sz="1200" b="1" dirty="0" err="1" smtClean="0">
                <a:solidFill>
                  <a:schemeClr val="tx1"/>
                </a:solidFill>
              </a:rPr>
              <a:t>Пилево</a:t>
            </a:r>
            <a:r>
              <a:rPr lang="ru-RU" sz="1200" b="1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 smtClean="0">
                <a:solidFill>
                  <a:schemeClr val="tx1"/>
                </a:solidFill>
              </a:rPr>
              <a:t>направлено заявление в 2012 году  в ЛОП на ж/д станции Куровская о хищении верхнего строения пути на участке ст. </a:t>
            </a:r>
            <a:r>
              <a:rPr lang="ru-RU" sz="1200" b="1" i="1" dirty="0" smtClean="0">
                <a:solidFill>
                  <a:schemeClr val="tx1"/>
                </a:solidFill>
              </a:rPr>
              <a:t>Сазоново – ст. Сороковой Бор Московской железной дороги.</a:t>
            </a:r>
            <a:r>
              <a:rPr lang="ru-RU" sz="1200" b="1" dirty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Получено постановление </a:t>
            </a:r>
            <a:r>
              <a:rPr lang="ru-RU" sz="1200" b="1" dirty="0">
                <a:solidFill>
                  <a:schemeClr val="tx1"/>
                </a:solidFill>
              </a:rPr>
              <a:t>о приостановлении предварительного следствия в связи с не установлением лица, подлежащего привлечению в качестве обвиняемого</a:t>
            </a:r>
            <a:r>
              <a:rPr lang="ru-RU" sz="1200" b="1" dirty="0" smtClean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>
                <a:solidFill>
                  <a:schemeClr val="tx1"/>
                </a:solidFill>
              </a:rPr>
              <a:t>имеется согласование </a:t>
            </a:r>
            <a:r>
              <a:rPr lang="ru-RU" sz="1200" b="1" dirty="0" smtClean="0">
                <a:solidFill>
                  <a:schemeClr val="tx1"/>
                </a:solidFill>
              </a:rPr>
              <a:t>от администрации </a:t>
            </a:r>
            <a:r>
              <a:rPr lang="ru-RU" sz="1200" b="1" dirty="0">
                <a:solidFill>
                  <a:schemeClr val="tx1"/>
                </a:solidFill>
              </a:rPr>
              <a:t>Шатурского </a:t>
            </a:r>
            <a:r>
              <a:rPr lang="ru-RU" sz="1200" b="1" dirty="0" err="1">
                <a:solidFill>
                  <a:schemeClr val="tx1"/>
                </a:solidFill>
              </a:rPr>
              <a:t>м.р</a:t>
            </a:r>
            <a:r>
              <a:rPr lang="ru-RU" sz="1200" b="1" dirty="0">
                <a:solidFill>
                  <a:schemeClr val="tx1"/>
                </a:solidFill>
              </a:rPr>
              <a:t>. на закрытие с демонтажем главного пути № </a:t>
            </a:r>
            <a:r>
              <a:rPr lang="ru-RU" sz="1200" b="1" dirty="0" smtClean="0">
                <a:solidFill>
                  <a:schemeClr val="tx1"/>
                </a:solidFill>
              </a:rPr>
              <a:t>1 перегона ст. Сазоново – ст. Сороковой Бор (стр.3 ст. Сазоново, 1 км 466 м до стр.3 ст. Сороковой Бор, 12 км 46 м).</a:t>
            </a:r>
            <a:endParaRPr lang="ru-RU" sz="1200" b="1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</a:pPr>
            <a:endParaRPr lang="ru-RU" sz="1300" b="1" dirty="0" smtClean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Шатурский муниципальный район. Перегоны: Сазоново – Сороковой Бор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Главный путь №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000" dirty="0" smtClean="0"/>
              <a:t>Сазоново - Пилево. </a:t>
            </a:r>
            <a:r>
              <a:rPr lang="ru-RU" sz="2000" b="1" dirty="0" smtClean="0"/>
              <a:t>Главный путь № 2.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98083" y="1086323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t="27321" r="34207" b="52679"/>
          <a:stretch/>
        </p:blipFill>
        <p:spPr bwMode="auto">
          <a:xfrm>
            <a:off x="395056" y="1219200"/>
            <a:ext cx="9270619" cy="237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013074" y="2514600"/>
            <a:ext cx="399732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ishenko\Desktop\РГ РЖД\МЖД\19.05.2016\шатурский мр\пилево\пер.Саз.-Сор.Бо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48543"/>
            <a:ext cx="2989433" cy="239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4" name="Прямая со стрелкой 43"/>
          <p:cNvCxnSpPr/>
          <p:nvPr/>
        </p:nvCxnSpPr>
        <p:spPr>
          <a:xfrm>
            <a:off x="5278438" y="2984124"/>
            <a:ext cx="2464678" cy="14354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Левая фигурная скобка 6"/>
          <p:cNvSpPr/>
          <p:nvPr/>
        </p:nvSpPr>
        <p:spPr>
          <a:xfrm rot="16200000">
            <a:off x="3089273" y="2526921"/>
            <a:ext cx="381003" cy="533402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 rot="16200000">
            <a:off x="3089274" y="2526921"/>
            <a:ext cx="381003" cy="533402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5034435" y="1026641"/>
            <a:ext cx="488007" cy="3463925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ishenko\AppData\Local\Microsoft\Windows\Temporary Internet Files\Content.Outlook\VOK2II1R\Сазоново-Пилево 2гл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76329"/>
            <a:ext cx="32004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 стрелкой 38"/>
          <p:cNvCxnSpPr/>
          <p:nvPr/>
        </p:nvCxnSpPr>
        <p:spPr>
          <a:xfrm flipH="1">
            <a:off x="2209800" y="2942659"/>
            <a:ext cx="1066800" cy="133854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352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61623" y="1188242"/>
            <a:ext cx="2452978" cy="14787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458530" y="4470201"/>
            <a:ext cx="4311758" cy="223540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J:\гр дворы + логистика\мжд фото\серпухов\20160428_1155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82" y="2696483"/>
            <a:ext cx="2081693" cy="242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Серпухов. Станция Серпухов Курского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Приемо-отправочный путь 12, путь 31.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421135" y="4470201"/>
            <a:ext cx="433539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 smtClean="0"/>
              <a:t>В ходе обследования 28.04.2016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300" b="1" dirty="0" smtClean="0"/>
              <a:t>наличие шпальной решетки </a:t>
            </a:r>
            <a:r>
              <a:rPr lang="ru-RU" sz="1300" b="1" dirty="0" err="1" smtClean="0"/>
              <a:t>приемо</a:t>
            </a:r>
            <a:r>
              <a:rPr lang="ru-RU" sz="1300" b="1" dirty="0" smtClean="0"/>
              <a:t>-отправочного пути № 12, отсутствие 800,0 м верхнего строения станционных путей;</a:t>
            </a:r>
          </a:p>
          <a:p>
            <a:pPr marL="285750" indent="-285750" algn="just">
              <a:buFontTx/>
              <a:buChar char="-"/>
            </a:pPr>
            <a:r>
              <a:rPr lang="ru-RU" sz="1300" b="1" dirty="0" smtClean="0"/>
              <a:t>направлено заявление в ЛОП на ж/д станции Серпухов о хищении имущества (800 м станционных путей). В 2016 году получено постановление об отказе в возбуждении уголовного дела.</a:t>
            </a:r>
          </a:p>
          <a:p>
            <a:pPr algn="just"/>
            <a:r>
              <a:rPr lang="ru-RU" sz="1300" b="1" dirty="0" smtClean="0"/>
              <a:t>Имеется </a:t>
            </a:r>
            <a:r>
              <a:rPr lang="ru-RU" sz="1300" b="1" dirty="0"/>
              <a:t>согласование </a:t>
            </a:r>
            <a:r>
              <a:rPr lang="ru-RU" sz="1300" b="1" dirty="0" smtClean="0"/>
              <a:t>от администрации </a:t>
            </a:r>
            <a:br>
              <a:rPr lang="ru-RU" sz="1300" b="1" dirty="0" smtClean="0"/>
            </a:br>
            <a:r>
              <a:rPr lang="ru-RU" sz="1300" b="1" dirty="0" err="1" smtClean="0"/>
              <a:t>г.о</a:t>
            </a:r>
            <a:r>
              <a:rPr lang="ru-RU" sz="1300" b="1" dirty="0" smtClean="0"/>
              <a:t>. Серпухов на </a:t>
            </a:r>
            <a:r>
              <a:rPr lang="ru-RU" sz="1300" b="1" dirty="0"/>
              <a:t>закрытие </a:t>
            </a:r>
            <a:r>
              <a:rPr lang="ru-RU" sz="1300" b="1" dirty="0" smtClean="0"/>
              <a:t>путей № 12, № 31.</a:t>
            </a:r>
            <a:endParaRPr lang="ru-RU" sz="13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1" t="21621" r="30540" b="14370"/>
          <a:stretch/>
        </p:blipFill>
        <p:spPr bwMode="auto">
          <a:xfrm>
            <a:off x="2514600" y="1188242"/>
            <a:ext cx="3860834" cy="256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J:\гр дворы + логистика\мжд фото\серпухов\20160428_1130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03" y="1207293"/>
            <a:ext cx="1923901" cy="25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гр дворы + логистика\мжд фото\серпухов\20160428_1130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69" y="1905000"/>
            <a:ext cx="1852018" cy="256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лилиния 18"/>
          <p:cNvSpPr/>
          <p:nvPr/>
        </p:nvSpPr>
        <p:spPr>
          <a:xfrm>
            <a:off x="2775751" y="2536054"/>
            <a:ext cx="3066152" cy="130946"/>
          </a:xfrm>
          <a:custGeom>
            <a:avLst/>
            <a:gdLst>
              <a:gd name="connsiteX0" fmla="*/ 0 w 3225554"/>
              <a:gd name="connsiteY0" fmla="*/ 0 h 121414"/>
              <a:gd name="connsiteX1" fmla="*/ 162758 w 3225554"/>
              <a:gd name="connsiteY1" fmla="*/ 5919 h 121414"/>
              <a:gd name="connsiteX2" fmla="*/ 242657 w 3225554"/>
              <a:gd name="connsiteY2" fmla="*/ 5919 h 121414"/>
              <a:gd name="connsiteX3" fmla="*/ 346230 w 3225554"/>
              <a:gd name="connsiteY3" fmla="*/ 5919 h 121414"/>
              <a:gd name="connsiteX4" fmla="*/ 476435 w 3225554"/>
              <a:gd name="connsiteY4" fmla="*/ 8878 h 121414"/>
              <a:gd name="connsiteX5" fmla="*/ 603682 w 3225554"/>
              <a:gd name="connsiteY5" fmla="*/ 20715 h 121414"/>
              <a:gd name="connsiteX6" fmla="*/ 659907 w 3225554"/>
              <a:gd name="connsiteY6" fmla="*/ 23674 h 121414"/>
              <a:gd name="connsiteX7" fmla="*/ 745725 w 3225554"/>
              <a:gd name="connsiteY7" fmla="*/ 26633 h 121414"/>
              <a:gd name="connsiteX8" fmla="*/ 828583 w 3225554"/>
              <a:gd name="connsiteY8" fmla="*/ 26633 h 121414"/>
              <a:gd name="connsiteX9" fmla="*/ 1020932 w 3225554"/>
              <a:gd name="connsiteY9" fmla="*/ 35511 h 121414"/>
              <a:gd name="connsiteX10" fmla="*/ 1207364 w 3225554"/>
              <a:gd name="connsiteY10" fmla="*/ 35511 h 121414"/>
              <a:gd name="connsiteX11" fmla="*/ 1500327 w 3225554"/>
              <a:gd name="connsiteY11" fmla="*/ 41429 h 121414"/>
              <a:gd name="connsiteX12" fmla="*/ 1763698 w 3225554"/>
              <a:gd name="connsiteY12" fmla="*/ 53266 h 121414"/>
              <a:gd name="connsiteX13" fmla="*/ 2018191 w 3225554"/>
              <a:gd name="connsiteY13" fmla="*/ 56226 h 121414"/>
              <a:gd name="connsiteX14" fmla="*/ 2225336 w 3225554"/>
              <a:gd name="connsiteY14" fmla="*/ 50307 h 121414"/>
              <a:gd name="connsiteX15" fmla="*/ 2367379 w 3225554"/>
              <a:gd name="connsiteY15" fmla="*/ 62144 h 121414"/>
              <a:gd name="connsiteX16" fmla="*/ 2476870 w 3225554"/>
              <a:gd name="connsiteY16" fmla="*/ 62144 h 121414"/>
              <a:gd name="connsiteX17" fmla="*/ 2627791 w 3225554"/>
              <a:gd name="connsiteY17" fmla="*/ 73981 h 121414"/>
              <a:gd name="connsiteX18" fmla="*/ 2867488 w 3225554"/>
              <a:gd name="connsiteY18" fmla="*/ 97655 h 121414"/>
              <a:gd name="connsiteX19" fmla="*/ 2988816 w 3225554"/>
              <a:gd name="connsiteY19" fmla="*/ 100614 h 121414"/>
              <a:gd name="connsiteX20" fmla="*/ 3062797 w 3225554"/>
              <a:gd name="connsiteY20" fmla="*/ 109492 h 121414"/>
              <a:gd name="connsiteX21" fmla="*/ 3154532 w 3225554"/>
              <a:gd name="connsiteY21" fmla="*/ 115410 h 121414"/>
              <a:gd name="connsiteX22" fmla="*/ 3213717 w 3225554"/>
              <a:gd name="connsiteY22" fmla="*/ 121329 h 121414"/>
              <a:gd name="connsiteX23" fmla="*/ 3225554 w 3225554"/>
              <a:gd name="connsiteY23" fmla="*/ 118369 h 121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25554" h="121414">
                <a:moveTo>
                  <a:pt x="0" y="0"/>
                </a:moveTo>
                <a:lnTo>
                  <a:pt x="162758" y="5919"/>
                </a:lnTo>
                <a:cubicBezTo>
                  <a:pt x="203201" y="6905"/>
                  <a:pt x="242657" y="5919"/>
                  <a:pt x="242657" y="5919"/>
                </a:cubicBezTo>
                <a:lnTo>
                  <a:pt x="346230" y="5919"/>
                </a:lnTo>
                <a:cubicBezTo>
                  <a:pt x="385193" y="6412"/>
                  <a:pt x="433526" y="6412"/>
                  <a:pt x="476435" y="8878"/>
                </a:cubicBezTo>
                <a:cubicBezTo>
                  <a:pt x="519344" y="11344"/>
                  <a:pt x="573103" y="18249"/>
                  <a:pt x="603682" y="20715"/>
                </a:cubicBezTo>
                <a:cubicBezTo>
                  <a:pt x="634261" y="23181"/>
                  <a:pt x="659907" y="23674"/>
                  <a:pt x="659907" y="23674"/>
                </a:cubicBezTo>
                <a:lnTo>
                  <a:pt x="745725" y="26633"/>
                </a:lnTo>
                <a:cubicBezTo>
                  <a:pt x="773838" y="27126"/>
                  <a:pt x="782715" y="25153"/>
                  <a:pt x="828583" y="26633"/>
                </a:cubicBezTo>
                <a:cubicBezTo>
                  <a:pt x="874451" y="28113"/>
                  <a:pt x="957802" y="34031"/>
                  <a:pt x="1020932" y="35511"/>
                </a:cubicBezTo>
                <a:cubicBezTo>
                  <a:pt x="1084062" y="36991"/>
                  <a:pt x="1207364" y="35511"/>
                  <a:pt x="1207364" y="35511"/>
                </a:cubicBezTo>
                <a:lnTo>
                  <a:pt x="1500327" y="41429"/>
                </a:lnTo>
                <a:cubicBezTo>
                  <a:pt x="1593049" y="44388"/>
                  <a:pt x="1677387" y="50800"/>
                  <a:pt x="1763698" y="53266"/>
                </a:cubicBezTo>
                <a:cubicBezTo>
                  <a:pt x="1850009" y="55732"/>
                  <a:pt x="1941251" y="56719"/>
                  <a:pt x="2018191" y="56226"/>
                </a:cubicBezTo>
                <a:cubicBezTo>
                  <a:pt x="2095131" y="55733"/>
                  <a:pt x="2167138" y="49321"/>
                  <a:pt x="2225336" y="50307"/>
                </a:cubicBezTo>
                <a:cubicBezTo>
                  <a:pt x="2283534" y="51293"/>
                  <a:pt x="2325457" y="60171"/>
                  <a:pt x="2367379" y="62144"/>
                </a:cubicBezTo>
                <a:cubicBezTo>
                  <a:pt x="2409301" y="64117"/>
                  <a:pt x="2433468" y="60171"/>
                  <a:pt x="2476870" y="62144"/>
                </a:cubicBezTo>
                <a:cubicBezTo>
                  <a:pt x="2520272" y="64117"/>
                  <a:pt x="2627791" y="73981"/>
                  <a:pt x="2627791" y="73981"/>
                </a:cubicBezTo>
                <a:lnTo>
                  <a:pt x="2867488" y="97655"/>
                </a:lnTo>
                <a:cubicBezTo>
                  <a:pt x="2927659" y="102094"/>
                  <a:pt x="2956265" y="98641"/>
                  <a:pt x="2988816" y="100614"/>
                </a:cubicBezTo>
                <a:cubicBezTo>
                  <a:pt x="3021368" y="102587"/>
                  <a:pt x="3035178" y="107026"/>
                  <a:pt x="3062797" y="109492"/>
                </a:cubicBezTo>
                <a:cubicBezTo>
                  <a:pt x="3090416" y="111958"/>
                  <a:pt x="3129379" y="113437"/>
                  <a:pt x="3154532" y="115410"/>
                </a:cubicBezTo>
                <a:cubicBezTo>
                  <a:pt x="3179685" y="117383"/>
                  <a:pt x="3201880" y="120836"/>
                  <a:pt x="3213717" y="121329"/>
                </a:cubicBezTo>
                <a:cubicBezTo>
                  <a:pt x="3225554" y="121822"/>
                  <a:pt x="3225554" y="120095"/>
                  <a:pt x="3225554" y="118369"/>
                </a:cubicBezTo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4800600" y="2384196"/>
            <a:ext cx="2492969" cy="21256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388528" y="2596761"/>
            <a:ext cx="4145872" cy="115055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0" y="1096045"/>
            <a:ext cx="243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В ходе обследования 28.04.2016 установлено наличие шпальной </a:t>
            </a:r>
            <a:r>
              <a:rPr lang="ru-RU" sz="1400" b="1" dirty="0"/>
              <a:t>решетки </a:t>
            </a:r>
            <a:r>
              <a:rPr lang="ru-RU" sz="1400" b="1" dirty="0" smtClean="0"/>
              <a:t>перегрузочного пути № 31, частичное наличие верхнего строения путей. </a:t>
            </a:r>
            <a:endParaRPr lang="ru-RU" sz="1400" b="1" dirty="0"/>
          </a:p>
        </p:txBody>
      </p:sp>
      <p:pic>
        <p:nvPicPr>
          <p:cNvPr id="1029" name="Picture 5" descr="J:\гр дворы + логистика\мжд фото\серпухов\20160428_1152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952" y="4057650"/>
            <a:ext cx="180975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гр дворы + логистика\мжд фото\серпухов\20160428_11524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4267201"/>
            <a:ext cx="1828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3810000" y="2971800"/>
            <a:ext cx="33075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810000" y="2971800"/>
            <a:ext cx="330751" cy="182880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flipH="1">
            <a:off x="2094847" y="2971800"/>
            <a:ext cx="1686578" cy="238025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 rot="21357347">
            <a:off x="5797848" y="2243590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12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 rot="6023653">
            <a:off x="3777467" y="3638863"/>
            <a:ext cx="803273" cy="21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Путь 31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6510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10914</TotalTime>
  <Words>1287</Words>
  <Application>Microsoft Office PowerPoint</Application>
  <PresentationFormat>Лист A4 (210x297 мм)</PresentationFormat>
  <Paragraphs>137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Правительство Московской области  Отчет (I этап) о результатах обследования железнодорожной инфраструктуры станций на территории  пяти муниципальных образований  Московской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 Bursakov</dc:creator>
  <cp:lastModifiedBy>Ищенко Н.Е.</cp:lastModifiedBy>
  <cp:revision>814</cp:revision>
  <cp:lastPrinted>2016-06-08T10:19:28Z</cp:lastPrinted>
  <dcterms:created xsi:type="dcterms:W3CDTF">2014-01-29T11:16:05Z</dcterms:created>
  <dcterms:modified xsi:type="dcterms:W3CDTF">2016-06-22T15:58:35Z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2014-01-28T00:00:00Z</vt:filetime>
  </property>
  <property fmtid="{D5CDD505-2E9C-101B-9397-08002B2CF9AE}" pid="3" name="LastSaved">
    <vt:filetime>2014-01-29T00:00:00Z</vt:filetime>
  </property>
</Properties>
</file>