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ustom.xml" ContentType="application/vnd.openxmlformats-officedocument.custom-properti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2"/>
  </p:notesMasterIdLst>
  <p:sldIdLst>
    <p:sldId id="484" r:id="rId2"/>
    <p:sldId id="589" r:id="rId3"/>
    <p:sldId id="646" r:id="rId4"/>
    <p:sldId id="647" r:id="rId5"/>
    <p:sldId id="649" r:id="rId6"/>
    <p:sldId id="650" r:id="rId7"/>
    <p:sldId id="662" r:id="rId8"/>
    <p:sldId id="651" r:id="rId9"/>
    <p:sldId id="652" r:id="rId10"/>
    <p:sldId id="653" r:id="rId11"/>
    <p:sldId id="654" r:id="rId12"/>
    <p:sldId id="655" r:id="rId13"/>
    <p:sldId id="656" r:id="rId14"/>
    <p:sldId id="657" r:id="rId15"/>
    <p:sldId id="658" r:id="rId16"/>
    <p:sldId id="648" r:id="rId17"/>
    <p:sldId id="659" r:id="rId18"/>
    <p:sldId id="660" r:id="rId19"/>
    <p:sldId id="661" r:id="rId20"/>
    <p:sldId id="623" r:id="rId21"/>
  </p:sldIdLst>
  <p:sldSz cx="9906000" cy="6858000" type="A4"/>
  <p:notesSz cx="9928225" cy="67976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880" userDrawn="1">
          <p15:clr>
            <a:srgbClr val="A4A3A4"/>
          </p15:clr>
        </p15:guide>
        <p15:guide id="2" pos="1994" userDrawn="1">
          <p15:clr>
            <a:srgbClr val="A4A3A4"/>
          </p15:clr>
        </p15:guide>
        <p15:guide id="3" pos="2160" userDrawn="1">
          <p15:clr>
            <a:srgbClr val="A4A3A4"/>
          </p15:clr>
        </p15:guide>
        <p15:guide id="4" pos="23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674" y="-312"/>
      </p:cViewPr>
      <p:guideLst>
        <p:guide orient="horz" pos="2880"/>
        <p:guide pos="1994"/>
        <p:guide pos="2160"/>
        <p:guide pos="23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4" y="6"/>
            <a:ext cx="4302229" cy="339884"/>
          </a:xfrm>
          <a:prstGeom prst="rect">
            <a:avLst/>
          </a:prstGeom>
        </p:spPr>
        <p:txBody>
          <a:bodyPr vert="horz" lIns="90918" tIns="45459" rIns="90918" bIns="45459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24275" y="6"/>
            <a:ext cx="4302229" cy="339884"/>
          </a:xfrm>
          <a:prstGeom prst="rect">
            <a:avLst/>
          </a:prstGeom>
        </p:spPr>
        <p:txBody>
          <a:bodyPr vert="horz" lIns="90918" tIns="45459" rIns="90918" bIns="45459" rtlCol="0"/>
          <a:lstStyle>
            <a:lvl1pPr algn="r">
              <a:defRPr sz="1200"/>
            </a:lvl1pPr>
          </a:lstStyle>
          <a:p>
            <a:fld id="{CC6D130A-ACFA-4E69-A9A7-1865543B25BE}" type="datetimeFigureOut">
              <a:rPr lang="ru-RU" smtClean="0"/>
              <a:pPr/>
              <a:t>27.07.2016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125788" y="512763"/>
            <a:ext cx="3676650" cy="25463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918" tIns="45459" rIns="90918" bIns="45459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2823" y="3228897"/>
            <a:ext cx="7942580" cy="3058954"/>
          </a:xfrm>
          <a:prstGeom prst="rect">
            <a:avLst/>
          </a:prstGeom>
        </p:spPr>
        <p:txBody>
          <a:bodyPr vert="horz" lIns="90918" tIns="45459" rIns="90918" bIns="45459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4" y="6456223"/>
            <a:ext cx="4302229" cy="339884"/>
          </a:xfrm>
          <a:prstGeom prst="rect">
            <a:avLst/>
          </a:prstGeom>
        </p:spPr>
        <p:txBody>
          <a:bodyPr vert="horz" lIns="90918" tIns="45459" rIns="90918" bIns="45459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24275" y="6456223"/>
            <a:ext cx="4302229" cy="339884"/>
          </a:xfrm>
          <a:prstGeom prst="rect">
            <a:avLst/>
          </a:prstGeom>
        </p:spPr>
        <p:txBody>
          <a:bodyPr vert="horz" lIns="90918" tIns="45459" rIns="90918" bIns="45459" rtlCol="0" anchor="b"/>
          <a:lstStyle>
            <a:lvl1pPr algn="r">
              <a:defRPr sz="1200"/>
            </a:lvl1pPr>
          </a:lstStyle>
          <a:p>
            <a:fld id="{2183A588-A204-44A7-9859-291148C9BFB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563726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125788" y="512763"/>
            <a:ext cx="3676650" cy="25463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6F93A5-D006-4E69-80C7-ADBEAE84AC6F}" type="slidenum">
              <a:rPr lang="ru-RU" smtClean="0"/>
              <a:pPr/>
              <a:t>1</a:t>
            </a:fld>
            <a:endParaRPr lang="ru-RU" dirty="0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ru-RU" dirty="0" smtClean="0"/>
              <a:t>1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11199088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08025" y="742950"/>
            <a:ext cx="5370513" cy="37195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B607D-8547-401D-84FE-8719C32963C9}" type="slidenum">
              <a:rPr lang="ru-RU" smtClean="0"/>
              <a:pPr/>
              <a:t>10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32964925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08025" y="742950"/>
            <a:ext cx="5370513" cy="37195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B607D-8547-401D-84FE-8719C32963C9}" type="slidenum">
              <a:rPr lang="ru-RU" smtClean="0"/>
              <a:pPr/>
              <a:t>11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32964925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08025" y="742950"/>
            <a:ext cx="5370513" cy="37195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B607D-8547-401D-84FE-8719C32963C9}" type="slidenum">
              <a:rPr lang="ru-RU" smtClean="0"/>
              <a:pPr/>
              <a:t>12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32964925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08025" y="742950"/>
            <a:ext cx="5370513" cy="37195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B607D-8547-401D-84FE-8719C32963C9}" type="slidenum">
              <a:rPr lang="ru-RU" smtClean="0"/>
              <a:pPr/>
              <a:t>13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32964925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08025" y="742950"/>
            <a:ext cx="5370513" cy="37195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B607D-8547-401D-84FE-8719C32963C9}" type="slidenum">
              <a:rPr lang="ru-RU" smtClean="0"/>
              <a:pPr/>
              <a:t>14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32964925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08025" y="742950"/>
            <a:ext cx="5370513" cy="37195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B607D-8547-401D-84FE-8719C32963C9}" type="slidenum">
              <a:rPr lang="ru-RU" smtClean="0"/>
              <a:pPr/>
              <a:t>15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32964925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08025" y="742950"/>
            <a:ext cx="5370513" cy="37195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B607D-8547-401D-84FE-8719C32963C9}" type="slidenum">
              <a:rPr lang="ru-RU" smtClean="0"/>
              <a:pPr/>
              <a:t>16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32964925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08025" y="742950"/>
            <a:ext cx="5370513" cy="37195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B607D-8547-401D-84FE-8719C32963C9}" type="slidenum">
              <a:rPr lang="ru-RU" smtClean="0"/>
              <a:pPr/>
              <a:t>17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32964925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08025" y="742950"/>
            <a:ext cx="5370513" cy="37195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B607D-8547-401D-84FE-8719C32963C9}" type="slidenum">
              <a:rPr lang="ru-RU" smtClean="0"/>
              <a:pPr/>
              <a:t>18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32964925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08025" y="742950"/>
            <a:ext cx="5370513" cy="37195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B607D-8547-401D-84FE-8719C32963C9}" type="slidenum">
              <a:rPr lang="ru-RU" smtClean="0"/>
              <a:pPr/>
              <a:t>19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3296492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08025" y="742950"/>
            <a:ext cx="5370513" cy="37195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B607D-8547-401D-84FE-8719C32963C9}" type="slidenum">
              <a:rPr lang="ru-RU" smtClean="0"/>
              <a:pPr/>
              <a:t>2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32964925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08025" y="742950"/>
            <a:ext cx="5370513" cy="37195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B607D-8547-401D-84FE-8719C32963C9}" type="slidenum">
              <a:rPr lang="ru-RU" smtClean="0"/>
              <a:pPr/>
              <a:t>20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3296492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08025" y="742950"/>
            <a:ext cx="5370513" cy="37195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B607D-8547-401D-84FE-8719C32963C9}" type="slidenum">
              <a:rPr lang="ru-RU" smtClean="0"/>
              <a:pPr/>
              <a:t>3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3296492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08025" y="742950"/>
            <a:ext cx="5370513" cy="37195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B607D-8547-401D-84FE-8719C32963C9}" type="slidenum">
              <a:rPr lang="ru-RU" smtClean="0"/>
              <a:pPr/>
              <a:t>4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3296492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08025" y="742950"/>
            <a:ext cx="5370513" cy="37195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B607D-8547-401D-84FE-8719C32963C9}" type="slidenum">
              <a:rPr lang="ru-RU" smtClean="0"/>
              <a:pPr/>
              <a:t>5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3296492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08025" y="742950"/>
            <a:ext cx="5370513" cy="37195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B607D-8547-401D-84FE-8719C32963C9}" type="slidenum">
              <a:rPr lang="ru-RU" smtClean="0"/>
              <a:pPr/>
              <a:t>6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3296492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08025" y="742950"/>
            <a:ext cx="5370513" cy="37195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B607D-8547-401D-84FE-8719C32963C9}" type="slidenum">
              <a:rPr lang="ru-RU" smtClean="0"/>
              <a:pPr/>
              <a:t>7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3296492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08025" y="742950"/>
            <a:ext cx="5370513" cy="37195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B607D-8547-401D-84FE-8719C32963C9}" type="slidenum">
              <a:rPr lang="ru-RU" smtClean="0"/>
              <a:pPr/>
              <a:t>8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3296492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08025" y="742950"/>
            <a:ext cx="5370513" cy="37195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B607D-8547-401D-84FE-8719C32963C9}" type="slidenum">
              <a:rPr lang="ru-RU" smtClean="0"/>
              <a:pPr/>
              <a:t>9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3296492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742950" y="2125985"/>
            <a:ext cx="8420100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485903" y="3840484"/>
            <a:ext cx="6934199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191147" y="399860"/>
            <a:ext cx="7523708" cy="284052"/>
          </a:xfrm>
        </p:spPr>
        <p:txBody>
          <a:bodyPr lIns="0" tIns="0" rIns="0" bIns="0"/>
          <a:lstStyle>
            <a:lvl1pPr>
              <a:defRPr sz="1846" b="1"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1766572" y="1964438"/>
            <a:ext cx="3643743" cy="255776"/>
          </a:xfrm>
          <a:prstGeom prst="rect">
            <a:avLst/>
          </a:prstGeom>
          <a:blipFill>
            <a:blip r:embed="rId2" cstate="screen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 sz="1662" dirty="0"/>
          </a:p>
        </p:txBody>
      </p:sp>
      <p:sp>
        <p:nvSpPr>
          <p:cNvPr id="17" name="bk object 17"/>
          <p:cNvSpPr/>
          <p:nvPr/>
        </p:nvSpPr>
        <p:spPr>
          <a:xfrm>
            <a:off x="1795675" y="1990385"/>
            <a:ext cx="3527038" cy="255776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 sz="1662" dirty="0"/>
          </a:p>
        </p:txBody>
      </p:sp>
      <p:sp>
        <p:nvSpPr>
          <p:cNvPr id="18" name="bk object 18"/>
          <p:cNvSpPr/>
          <p:nvPr/>
        </p:nvSpPr>
        <p:spPr>
          <a:xfrm>
            <a:off x="6116542" y="1990956"/>
            <a:ext cx="3271717" cy="255776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 sz="1662" dirty="0"/>
          </a:p>
        </p:txBody>
      </p:sp>
      <p:sp>
        <p:nvSpPr>
          <p:cNvPr id="19" name="bk object 19"/>
          <p:cNvSpPr/>
          <p:nvPr/>
        </p:nvSpPr>
        <p:spPr>
          <a:xfrm>
            <a:off x="1762911" y="4659823"/>
            <a:ext cx="3564848" cy="255776"/>
          </a:xfrm>
          <a:prstGeom prst="rect">
            <a:avLst/>
          </a:prstGeom>
          <a:blipFill>
            <a:blip r:embed="rId5" cstate="screen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 sz="1662" dirty="0"/>
          </a:p>
        </p:txBody>
      </p:sp>
      <p:sp>
        <p:nvSpPr>
          <p:cNvPr id="20" name="bk object 20"/>
          <p:cNvSpPr/>
          <p:nvPr/>
        </p:nvSpPr>
        <p:spPr>
          <a:xfrm>
            <a:off x="6152230" y="4644875"/>
            <a:ext cx="3271771" cy="255776"/>
          </a:xfrm>
          <a:prstGeom prst="rect">
            <a:avLst/>
          </a:prstGeom>
          <a:blipFill>
            <a:blip r:embed="rId6" cstate="screen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 sz="1662" dirty="0"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191147" y="399860"/>
            <a:ext cx="7523708" cy="284052"/>
          </a:xfrm>
        </p:spPr>
        <p:txBody>
          <a:bodyPr lIns="0" tIns="0" rIns="0" bIns="0"/>
          <a:lstStyle>
            <a:lvl1pPr>
              <a:defRPr sz="1846" b="1"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95300" y="1577340"/>
            <a:ext cx="430911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101589" y="1577340"/>
            <a:ext cx="430911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191147" y="399860"/>
            <a:ext cx="7523708" cy="284052"/>
          </a:xfrm>
        </p:spPr>
        <p:txBody>
          <a:bodyPr lIns="0" tIns="0" rIns="0" bIns="0"/>
          <a:lstStyle>
            <a:lvl1pPr>
              <a:defRPr sz="1846" b="1"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60"/>
            <a:ext cx="8420100" cy="3077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2"/>
            <a:ext cx="6934200" cy="27699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205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410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615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82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1026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5231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9436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3641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95300" y="6377945"/>
            <a:ext cx="2278380" cy="276999"/>
          </a:xfrm>
        </p:spPr>
        <p:txBody>
          <a:bodyPr/>
          <a:lstStyle/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368043" y="6377945"/>
            <a:ext cx="3169919" cy="276999"/>
          </a:xfrm>
        </p:spPr>
        <p:txBody>
          <a:bodyPr/>
          <a:lstStyle/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132320" y="6377945"/>
            <a:ext cx="2278380" cy="276999"/>
          </a:xfrm>
        </p:spPr>
        <p:txBody>
          <a:bodyPr/>
          <a:lstStyle/>
          <a:p>
            <a:pPr>
              <a:defRPr/>
            </a:pPr>
            <a:fld id="{3CE0E753-F219-4D25-BF11-8C8B1ADC4C1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715615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 userDrawn="1"/>
        </p:nvSpPr>
        <p:spPr>
          <a:xfrm>
            <a:off x="194471" y="1604797"/>
            <a:ext cx="9595066" cy="4846803"/>
          </a:xfrm>
          <a:prstGeom prst="rect">
            <a:avLst/>
          </a:prstGeom>
          <a:solidFill>
            <a:srgbClr val="E8F0F4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87" tIns="53643" rIns="107287" bIns="53643" rtlCol="0" anchor="ctr"/>
          <a:lstStyle/>
          <a:p>
            <a:pPr algn="ctr"/>
            <a:endParaRPr lang="ru-RU" dirty="0">
              <a:solidFill>
                <a:srgbClr val="E8F0F4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168" y="836712"/>
            <a:ext cx="7485178" cy="583221"/>
          </a:xfrm>
        </p:spPr>
        <p:txBody>
          <a:bodyPr>
            <a:normAutofit/>
          </a:bodyPr>
          <a:lstStyle>
            <a:lvl1pPr>
              <a:defRPr sz="2600"/>
            </a:lvl1pPr>
            <a:extLst/>
          </a:lstStyle>
          <a:p>
            <a:pPr eaLnBrk="1" latinLnBrk="0" hangingPunct="1"/>
            <a:r>
              <a:rPr lang="ru-RU" dirty="0" smtClean="0"/>
              <a:t>Образец заголовка</a:t>
            </a:r>
            <a:endParaRPr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60400" y="1803402"/>
            <a:ext cx="4210050" cy="1384995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dirty="0" smtClean="0"/>
              <a:t>Образец текста</a:t>
            </a:r>
          </a:p>
          <a:p>
            <a:pPr lvl="1" eaLnBrk="1" latinLnBrk="0" hangingPunct="1"/>
            <a:r>
              <a:rPr lang="ru-RU" dirty="0" smtClean="0"/>
              <a:t>Второй уровень</a:t>
            </a:r>
          </a:p>
          <a:p>
            <a:pPr lvl="2" eaLnBrk="1" latinLnBrk="0" hangingPunct="1"/>
            <a:r>
              <a:rPr lang="ru-RU" dirty="0" smtClean="0"/>
              <a:t>Третий уровень</a:t>
            </a:r>
          </a:p>
          <a:p>
            <a:pPr lvl="3" eaLnBrk="1" latinLnBrk="0" hangingPunct="1"/>
            <a:r>
              <a:rPr lang="ru-RU" dirty="0" smtClean="0"/>
              <a:t>Четвертый уровень</a:t>
            </a:r>
          </a:p>
          <a:p>
            <a:pPr lvl="4" eaLnBrk="1" latinLnBrk="0" hangingPunct="1"/>
            <a:r>
              <a:rPr lang="ru-RU" dirty="0" smtClean="0"/>
              <a:t>Пятый уровень</a:t>
            </a:r>
            <a:endParaRPr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5248643" y="1803399"/>
            <a:ext cx="4210050" cy="1384995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/>
          </a:p>
        </p:txBody>
      </p:sp>
      <p:sp>
        <p:nvSpPr>
          <p:cNvPr id="10" name="Date Placeholder 7"/>
          <p:cNvSpPr txBox="1">
            <a:spLocks/>
          </p:cNvSpPr>
          <p:nvPr userDrawn="1"/>
        </p:nvSpPr>
        <p:spPr>
          <a:xfrm>
            <a:off x="6123130" y="6451600"/>
            <a:ext cx="3744416" cy="365125"/>
          </a:xfrm>
          <a:prstGeom prst="rect">
            <a:avLst/>
          </a:prstGeom>
        </p:spPr>
        <p:txBody>
          <a:bodyPr vert="horz" lIns="107287" tIns="53643" rIns="107287" bIns="53643" rtlCol="0" anchor="ctr" anchorCtr="0"/>
          <a:lstStyle>
            <a:lvl1pPr marL="0" algn="l" rtl="0" eaLnBrk="1" latinLnBrk="0" hangingPunct="1">
              <a:defRPr kumimoji="0" lang="ru-RU"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rtl="0" latinLnBrk="0"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rtl="0" latinLnBrk="0"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rtl="0" latinLnBrk="0"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rtl="0" latinLnBrk="0"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rtl="0" latinLnBrk="0"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rtl="0" latinLnBrk="0"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rtl="0" latinLnBrk="0"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rtl="0" latinLnBrk="0"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algn="r"/>
            <a:r>
              <a:rPr lang="en-US" dirty="0" err="1" smtClean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</a:rPr>
              <a:t>InfraONE</a:t>
            </a:r>
            <a:r>
              <a:rPr lang="en-US" dirty="0" smtClean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</a:rPr>
              <a:t> | VEGAS LEX | </a:t>
            </a:r>
            <a:r>
              <a:rPr lang="ru-RU" dirty="0" smtClean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</a:rPr>
              <a:t>СЕТЕК МО | </a:t>
            </a:r>
            <a:r>
              <a:rPr lang="ru-RU" dirty="0" err="1" smtClean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</a:rPr>
              <a:t>НИиПИ</a:t>
            </a:r>
            <a:endParaRPr lang="ru-RU" dirty="0">
              <a:solidFill>
                <a:schemeClr val="bg1">
                  <a:lumMod val="85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8" name="Slide Number Placeholder 28"/>
          <p:cNvSpPr>
            <a:spLocks noGrp="1"/>
          </p:cNvSpPr>
          <p:nvPr>
            <p:ph type="sldNum" sz="quarter" idx="4"/>
          </p:nvPr>
        </p:nvSpPr>
        <p:spPr>
          <a:xfrm>
            <a:off x="9087460" y="142806"/>
            <a:ext cx="858095" cy="430887"/>
          </a:xfrm>
          <a:prstGeom prst="rect">
            <a:avLst/>
          </a:prstGeom>
        </p:spPr>
        <p:txBody>
          <a:bodyPr/>
          <a:lstStyle>
            <a:lvl1pPr eaLnBrk="1" latinLnBrk="0" hangingPunct="1">
              <a:defRPr kumimoji="0" lang="ru-RU" sz="2800">
                <a:solidFill>
                  <a:schemeClr val="bg1"/>
                </a:solidFill>
              </a:defRPr>
            </a:lvl1pPr>
            <a:extLst/>
          </a:lstStyle>
          <a:p>
            <a:fld id="{281C61DF-0B0C-4F78-9F29-85BE36B062C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3050" y="1376363"/>
            <a:ext cx="9217025" cy="5148262"/>
          </a:xfrm>
        </p:spPr>
        <p:txBody>
          <a:bodyPr/>
          <a:lstStyle>
            <a:lvl1pPr marL="0" indent="0">
              <a:buNone/>
              <a:defRPr sz="160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1410B-D714-4834-9668-3F7BF2E0A02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4473173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191147" y="399861"/>
            <a:ext cx="7523708" cy="3155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81440" y="2605548"/>
            <a:ext cx="934312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368043" y="6377944"/>
            <a:ext cx="3169919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95300" y="6377944"/>
            <a:ext cx="227838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132320" y="6377944"/>
            <a:ext cx="227838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7" r:id="rId6"/>
    <p:sldLayoutId id="2147483670" r:id="rId7"/>
    <p:sldLayoutId id="2147483671" r:id="rId8"/>
  </p:sldLayoutIdLst>
  <p:hf sldNum="0" hdr="0" ftr="0" dt="0"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22041">
        <a:defRPr>
          <a:latin typeface="+mn-lt"/>
          <a:ea typeface="+mn-ea"/>
          <a:cs typeface="+mn-cs"/>
        </a:defRPr>
      </a:lvl2pPr>
      <a:lvl3pPr marL="844083">
        <a:defRPr>
          <a:latin typeface="+mn-lt"/>
          <a:ea typeface="+mn-ea"/>
          <a:cs typeface="+mn-cs"/>
        </a:defRPr>
      </a:lvl3pPr>
      <a:lvl4pPr marL="1266124">
        <a:defRPr>
          <a:latin typeface="+mn-lt"/>
          <a:ea typeface="+mn-ea"/>
          <a:cs typeface="+mn-cs"/>
        </a:defRPr>
      </a:lvl4pPr>
      <a:lvl5pPr marL="1688165">
        <a:defRPr>
          <a:latin typeface="+mn-lt"/>
          <a:ea typeface="+mn-ea"/>
          <a:cs typeface="+mn-cs"/>
        </a:defRPr>
      </a:lvl5pPr>
      <a:lvl6pPr marL="2110207">
        <a:defRPr>
          <a:latin typeface="+mn-lt"/>
          <a:ea typeface="+mn-ea"/>
          <a:cs typeface="+mn-cs"/>
        </a:defRPr>
      </a:lvl6pPr>
      <a:lvl7pPr marL="2532248">
        <a:defRPr>
          <a:latin typeface="+mn-lt"/>
          <a:ea typeface="+mn-ea"/>
          <a:cs typeface="+mn-cs"/>
        </a:defRPr>
      </a:lvl7pPr>
      <a:lvl8pPr marL="2954289">
        <a:defRPr>
          <a:latin typeface="+mn-lt"/>
          <a:ea typeface="+mn-ea"/>
          <a:cs typeface="+mn-cs"/>
        </a:defRPr>
      </a:lvl8pPr>
      <a:lvl9pPr marL="3376331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22041">
        <a:defRPr>
          <a:latin typeface="+mn-lt"/>
          <a:ea typeface="+mn-ea"/>
          <a:cs typeface="+mn-cs"/>
        </a:defRPr>
      </a:lvl2pPr>
      <a:lvl3pPr marL="844083">
        <a:defRPr>
          <a:latin typeface="+mn-lt"/>
          <a:ea typeface="+mn-ea"/>
          <a:cs typeface="+mn-cs"/>
        </a:defRPr>
      </a:lvl3pPr>
      <a:lvl4pPr marL="1266124">
        <a:defRPr>
          <a:latin typeface="+mn-lt"/>
          <a:ea typeface="+mn-ea"/>
          <a:cs typeface="+mn-cs"/>
        </a:defRPr>
      </a:lvl4pPr>
      <a:lvl5pPr marL="1688165">
        <a:defRPr>
          <a:latin typeface="+mn-lt"/>
          <a:ea typeface="+mn-ea"/>
          <a:cs typeface="+mn-cs"/>
        </a:defRPr>
      </a:lvl5pPr>
      <a:lvl6pPr marL="2110207">
        <a:defRPr>
          <a:latin typeface="+mn-lt"/>
          <a:ea typeface="+mn-ea"/>
          <a:cs typeface="+mn-cs"/>
        </a:defRPr>
      </a:lvl6pPr>
      <a:lvl7pPr marL="2532248">
        <a:defRPr>
          <a:latin typeface="+mn-lt"/>
          <a:ea typeface="+mn-ea"/>
          <a:cs typeface="+mn-cs"/>
        </a:defRPr>
      </a:lvl7pPr>
      <a:lvl8pPr marL="2954289">
        <a:defRPr>
          <a:latin typeface="+mn-lt"/>
          <a:ea typeface="+mn-ea"/>
          <a:cs typeface="+mn-cs"/>
        </a:defRPr>
      </a:lvl8pPr>
      <a:lvl9pPr marL="3376331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4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5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jpeg"/><Relationship Id="rId3" Type="http://schemas.openxmlformats.org/officeDocument/2006/relationships/image" Target="../media/image6.png"/><Relationship Id="rId7" Type="http://schemas.openxmlformats.org/officeDocument/2006/relationships/image" Target="../media/image5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5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jpeg"/><Relationship Id="rId3" Type="http://schemas.openxmlformats.org/officeDocument/2006/relationships/image" Target="../media/image57.jpeg"/><Relationship Id="rId7" Type="http://schemas.openxmlformats.org/officeDocument/2006/relationships/image" Target="../media/image6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9.jpeg"/><Relationship Id="rId5" Type="http://schemas.openxmlformats.org/officeDocument/2006/relationships/image" Target="../media/image58.png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jpeg"/><Relationship Id="rId3" Type="http://schemas.openxmlformats.org/officeDocument/2006/relationships/image" Target="../media/image6.png"/><Relationship Id="rId7" Type="http://schemas.openxmlformats.org/officeDocument/2006/relationships/image" Target="../media/image6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4.jpeg"/><Relationship Id="rId5" Type="http://schemas.openxmlformats.org/officeDocument/2006/relationships/image" Target="../media/image63.jpeg"/><Relationship Id="rId4" Type="http://schemas.openxmlformats.org/officeDocument/2006/relationships/image" Target="../media/image6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70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9.jpeg"/><Relationship Id="rId5" Type="http://schemas.openxmlformats.org/officeDocument/2006/relationships/image" Target="../media/image68.jpeg"/><Relationship Id="rId4" Type="http://schemas.openxmlformats.org/officeDocument/2006/relationships/image" Target="../media/image67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jpeg"/><Relationship Id="rId3" Type="http://schemas.openxmlformats.org/officeDocument/2006/relationships/image" Target="../media/image6.png"/><Relationship Id="rId7" Type="http://schemas.openxmlformats.org/officeDocument/2006/relationships/image" Target="../media/image7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3.jpeg"/><Relationship Id="rId5" Type="http://schemas.openxmlformats.org/officeDocument/2006/relationships/image" Target="../media/image72.jpeg"/><Relationship Id="rId4" Type="http://schemas.openxmlformats.org/officeDocument/2006/relationships/image" Target="../media/image7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79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8.jpeg"/><Relationship Id="rId5" Type="http://schemas.openxmlformats.org/officeDocument/2006/relationships/image" Target="../media/image77.jpeg"/><Relationship Id="rId4" Type="http://schemas.openxmlformats.org/officeDocument/2006/relationships/image" Target="../media/image76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jpeg"/><Relationship Id="rId3" Type="http://schemas.openxmlformats.org/officeDocument/2006/relationships/image" Target="../media/image6.png"/><Relationship Id="rId7" Type="http://schemas.openxmlformats.org/officeDocument/2006/relationships/image" Target="../media/image8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82.jpeg"/><Relationship Id="rId5" Type="http://schemas.openxmlformats.org/officeDocument/2006/relationships/image" Target="../media/image81.jpeg"/><Relationship Id="rId4" Type="http://schemas.openxmlformats.org/officeDocument/2006/relationships/image" Target="../media/image80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jpeg"/><Relationship Id="rId3" Type="http://schemas.openxmlformats.org/officeDocument/2006/relationships/image" Target="../media/image6.png"/><Relationship Id="rId7" Type="http://schemas.openxmlformats.org/officeDocument/2006/relationships/image" Target="../media/image88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87.jpeg"/><Relationship Id="rId5" Type="http://schemas.openxmlformats.org/officeDocument/2006/relationships/image" Target="../media/image86.jpeg"/><Relationship Id="rId4" Type="http://schemas.openxmlformats.org/officeDocument/2006/relationships/image" Target="../media/image85.png"/><Relationship Id="rId9" Type="http://schemas.openxmlformats.org/officeDocument/2006/relationships/image" Target="../media/image9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6.pn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6.png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10" Type="http://schemas.openxmlformats.org/officeDocument/2006/relationships/image" Target="../media/image23.jpeg"/><Relationship Id="rId4" Type="http://schemas.openxmlformats.org/officeDocument/2006/relationships/image" Target="../media/image17.png"/><Relationship Id="rId9" Type="http://schemas.openxmlformats.org/officeDocument/2006/relationships/image" Target="../media/image2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2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6.png"/><Relationship Id="rId7" Type="http://schemas.openxmlformats.org/officeDocument/2006/relationships/image" Target="../media/image3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6.png"/><Relationship Id="rId7" Type="http://schemas.openxmlformats.org/officeDocument/2006/relationships/image" Target="../media/image3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image" Target="../media/image6.png"/><Relationship Id="rId7" Type="http://schemas.openxmlformats.org/officeDocument/2006/relationships/image" Target="../media/image4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png"/><Relationship Id="rId9" Type="http://schemas.openxmlformats.org/officeDocument/2006/relationships/image" Target="../media/image4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5153" y="298938"/>
            <a:ext cx="1327635" cy="1607736"/>
          </a:xfrm>
          <a:prstGeom prst="rect">
            <a:avLst/>
          </a:prstGeom>
        </p:spPr>
      </p:pic>
      <p:sp>
        <p:nvSpPr>
          <p:cNvPr id="3" name="Заголовок 6"/>
          <p:cNvSpPr>
            <a:spLocks noGrp="1"/>
          </p:cNvSpPr>
          <p:nvPr>
            <p:ph type="ctrTitle"/>
          </p:nvPr>
        </p:nvSpPr>
        <p:spPr>
          <a:xfrm>
            <a:off x="762001" y="1981200"/>
            <a:ext cx="8731250" cy="2836546"/>
          </a:xfrm>
        </p:spPr>
        <p:txBody>
          <a:bodyPr rtlCol="0"/>
          <a:lstStyle/>
          <a:p>
            <a:pPr algn="ctr">
              <a:defRPr/>
            </a:pPr>
            <a:r>
              <a:rPr lang="ru-RU" sz="2585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Правительство Московской области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308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Отчет (</a:t>
            </a:r>
            <a:r>
              <a:rPr lang="en-US" sz="2308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I</a:t>
            </a:r>
            <a:r>
              <a:rPr lang="ru-RU" sz="2308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этап)</a:t>
            </a:r>
            <a:br>
              <a:rPr lang="ru-RU" sz="2308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2308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 результатах обследования железнодорожной инфраструктуры станций на территории </a:t>
            </a:r>
            <a:br>
              <a:rPr lang="ru-RU" sz="2308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2308" dirty="0" smtClean="0">
                <a:solidFill>
                  <a:schemeClr val="tx1"/>
                </a:solidFill>
              </a:rPr>
              <a:t>пяти </a:t>
            </a:r>
            <a:r>
              <a:rPr lang="ru-RU" sz="2308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муниципальных образований </a:t>
            </a:r>
            <a:br>
              <a:rPr lang="ru-RU" sz="2308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2308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Московской области</a:t>
            </a:r>
            <a:br>
              <a:rPr lang="ru-RU" sz="2308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endParaRPr sz="1662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62990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61152" y="5562600"/>
            <a:ext cx="9595428" cy="1190625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600" b="1" dirty="0" smtClean="0">
              <a:solidFill>
                <a:schemeClr val="tx1"/>
              </a:solidFill>
            </a:endParaRPr>
          </a:p>
          <a:p>
            <a:endParaRPr lang="ru-RU" sz="1400" b="1" dirty="0" smtClean="0">
              <a:solidFill>
                <a:schemeClr val="tx1"/>
              </a:solidFill>
            </a:endParaRPr>
          </a:p>
          <a:p>
            <a:pPr algn="just"/>
            <a:r>
              <a:rPr lang="ru-RU" sz="1200" b="1" dirty="0" smtClean="0">
                <a:solidFill>
                  <a:schemeClr val="tx1"/>
                </a:solidFill>
              </a:rPr>
              <a:t>В </a:t>
            </a:r>
            <a:r>
              <a:rPr lang="ru-RU" sz="1200" b="1" dirty="0">
                <a:solidFill>
                  <a:schemeClr val="tx1"/>
                </a:solidFill>
              </a:rPr>
              <a:t>ходе обследования </a:t>
            </a:r>
            <a:r>
              <a:rPr lang="ru-RU" sz="1200" b="1" dirty="0" smtClean="0">
                <a:solidFill>
                  <a:schemeClr val="tx1"/>
                </a:solidFill>
              </a:rPr>
              <a:t>26.05.2016 установлено:</a:t>
            </a:r>
          </a:p>
          <a:p>
            <a:pPr marL="285750" indent="-285750" algn="just">
              <a:buFontTx/>
              <a:buChar char="-"/>
            </a:pPr>
            <a:r>
              <a:rPr lang="ru-RU" sz="1200" b="1" dirty="0" smtClean="0">
                <a:solidFill>
                  <a:schemeClr val="tx1"/>
                </a:solidFill>
              </a:rPr>
              <a:t>частичное наличие от стрелочного перевода 64, через стрелочный перевод 66, до ворот рельсошпальной решетки</a:t>
            </a:r>
            <a:r>
              <a:rPr lang="en-US" sz="1200" b="1" dirty="0" smtClean="0">
                <a:solidFill>
                  <a:schemeClr val="tx1"/>
                </a:solidFill>
              </a:rPr>
              <a:t> </a:t>
            </a:r>
            <a:r>
              <a:rPr lang="ru-RU" sz="1200" b="1" dirty="0" smtClean="0">
                <a:solidFill>
                  <a:schemeClr val="tx1"/>
                </a:solidFill>
              </a:rPr>
              <a:t>пути № 16 </a:t>
            </a:r>
            <a:r>
              <a:rPr lang="en-US" sz="1200" b="1" dirty="0" smtClean="0">
                <a:solidFill>
                  <a:schemeClr val="tx1"/>
                </a:solidFill>
              </a:rPr>
              <a:t>~ </a:t>
            </a:r>
            <a:r>
              <a:rPr lang="ru-RU" sz="1200" b="1" dirty="0" smtClean="0">
                <a:solidFill>
                  <a:schemeClr val="tx1"/>
                </a:solidFill>
              </a:rPr>
              <a:t>252</a:t>
            </a:r>
            <a:r>
              <a:rPr lang="en-US" sz="1200" b="1" dirty="0" smtClean="0">
                <a:solidFill>
                  <a:schemeClr val="tx1"/>
                </a:solidFill>
              </a:rPr>
              <a:t> </a:t>
            </a:r>
            <a:r>
              <a:rPr lang="ru-RU" sz="1200" b="1" dirty="0" smtClean="0">
                <a:solidFill>
                  <a:schemeClr val="tx1"/>
                </a:solidFill>
              </a:rPr>
              <a:t>м. Отсутствие </a:t>
            </a:r>
            <a:r>
              <a:rPr lang="en-US" sz="1200" b="1" dirty="0" smtClean="0">
                <a:solidFill>
                  <a:schemeClr val="tx1"/>
                </a:solidFill>
              </a:rPr>
              <a:t>~</a:t>
            </a:r>
            <a:r>
              <a:rPr lang="ru-RU" sz="1200" b="1" dirty="0" smtClean="0">
                <a:solidFill>
                  <a:schemeClr val="tx1"/>
                </a:solidFill>
              </a:rPr>
              <a:t> 103 м пути (от ворот до конца);</a:t>
            </a:r>
          </a:p>
          <a:p>
            <a:pPr marL="285750" indent="-285750" algn="just">
              <a:buFontTx/>
              <a:buChar char="-"/>
            </a:pPr>
            <a:r>
              <a:rPr lang="ru-RU" sz="1200" b="1" dirty="0" smtClean="0">
                <a:solidFill>
                  <a:schemeClr val="tx1"/>
                </a:solidFill>
              </a:rPr>
              <a:t>наличие от стрелочного перевода 66 рельсошпальной решетки погрузо-выгрузочного пути № 25 </a:t>
            </a:r>
            <a:r>
              <a:rPr lang="en-US" sz="1200" b="1" dirty="0" smtClean="0">
                <a:solidFill>
                  <a:schemeClr val="tx1"/>
                </a:solidFill>
              </a:rPr>
              <a:t>~ 69 </a:t>
            </a:r>
            <a:r>
              <a:rPr lang="ru-RU" sz="1200" b="1" dirty="0" smtClean="0">
                <a:solidFill>
                  <a:schemeClr val="tx1"/>
                </a:solidFill>
              </a:rPr>
              <a:t>м. </a:t>
            </a:r>
          </a:p>
          <a:p>
            <a:pPr algn="just"/>
            <a:r>
              <a:rPr lang="ru-RU" sz="1200" b="1" dirty="0" smtClean="0">
                <a:solidFill>
                  <a:schemeClr val="tx1"/>
                </a:solidFill>
              </a:rPr>
              <a:t>По факту хищения пути по данным ЛОП ст. Сергиев Посад возбуждено  уголовное дело, прекращенное в 2013 году в связи с истечением срока давности. В связи с неиспользованием в настоящее время пути № 25, планируется закрытие пути с последующей его консервацией.</a:t>
            </a:r>
          </a:p>
          <a:p>
            <a:endParaRPr lang="ru-RU" sz="1600" b="1" dirty="0">
              <a:solidFill>
                <a:schemeClr val="tx1"/>
              </a:solidFill>
            </a:endParaRPr>
          </a:p>
          <a:p>
            <a:endParaRPr lang="ru-RU" sz="1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148433" y="127642"/>
            <a:ext cx="85786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Сергиево-Посадский муниципальный район. Станция Сергиев Посад Ярославское направления Московской железной дороги. </a:t>
            </a:r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Погрузо-выгрузочный путь № 16, путь № 25.</a:t>
            </a:r>
            <a:endParaRPr lang="ru-RU" sz="1600" b="1" dirty="0"/>
          </a:p>
        </p:txBody>
      </p:sp>
      <p:sp>
        <p:nvSpPr>
          <p:cNvPr id="36" name="Трапеция 35"/>
          <p:cNvSpPr/>
          <p:nvPr/>
        </p:nvSpPr>
        <p:spPr>
          <a:xfrm rot="10800000">
            <a:off x="269875" y="593347"/>
            <a:ext cx="648340" cy="274684"/>
          </a:xfrm>
          <a:prstGeom prst="trapezoi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7" name="Рисунок 3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083" y="127642"/>
            <a:ext cx="642937" cy="843464"/>
          </a:xfrm>
          <a:prstGeom prst="rect">
            <a:avLst/>
          </a:prstGeom>
        </p:spPr>
      </p:pic>
      <p:cxnSp>
        <p:nvCxnSpPr>
          <p:cNvPr id="38" name="Прямая соединительная линия 37"/>
          <p:cNvCxnSpPr/>
          <p:nvPr/>
        </p:nvCxnSpPr>
        <p:spPr>
          <a:xfrm flipV="1">
            <a:off x="386986" y="1096045"/>
            <a:ext cx="9286643" cy="9722"/>
          </a:xfrm>
          <a:prstGeom prst="line">
            <a:avLst/>
          </a:prstGeom>
          <a:ln w="69850" cap="rnd" cmpd="tri">
            <a:prstDash val="solid"/>
          </a:ln>
          <a:effectLst>
            <a:outerShdw blurRad="50800" dist="50800" dir="5400000" algn="ctr" rotWithShape="0">
              <a:schemeClr val="accent1">
                <a:lumMod val="60000"/>
                <a:lumOff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4112" t="25556" r="26320" b="28067"/>
          <a:stretch/>
        </p:blipFill>
        <p:spPr bwMode="auto">
          <a:xfrm>
            <a:off x="3632886" y="1447800"/>
            <a:ext cx="5815914" cy="3834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 descr="C:\Users\ishenko\Desktop\РГ РЖД\МЖД\26.05.2016\Сергиев Посад\СП\пути 16,25 стрелка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561" y="1238249"/>
            <a:ext cx="2016126" cy="268816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ishenko\Desktop\РГ РЖД\МЖД\26.05.2016\Сергиев Посад\СП\пути 16,25 -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7824" y="1356247"/>
            <a:ext cx="2692401" cy="20193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9" name="Прямая со стрелкой 28"/>
          <p:cNvCxnSpPr/>
          <p:nvPr/>
        </p:nvCxnSpPr>
        <p:spPr>
          <a:xfrm flipH="1" flipV="1">
            <a:off x="1516289" y="2972492"/>
            <a:ext cx="4808311" cy="1447108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6" name="Picture 4" descr="C:\Users\ishenko\Desktop\РГ РЖД\МЖД\26.05.2016\Сергиев Посад\СП\пути 16,25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3335210"/>
            <a:ext cx="2263776" cy="230269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1" name="Прямая со стрелкой 30"/>
          <p:cNvCxnSpPr/>
          <p:nvPr/>
        </p:nvCxnSpPr>
        <p:spPr>
          <a:xfrm flipH="1">
            <a:off x="3954327" y="4419600"/>
            <a:ext cx="2773497" cy="457892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 flipH="1">
            <a:off x="7010400" y="2743200"/>
            <a:ext cx="1676400" cy="1743356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/>
          <p:nvPr/>
        </p:nvCxnSpPr>
        <p:spPr>
          <a:xfrm flipH="1">
            <a:off x="6939188" y="2365897"/>
            <a:ext cx="757012" cy="1901995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26594072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78201" y="5638800"/>
            <a:ext cx="9595428" cy="1038225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600" b="1" dirty="0" smtClean="0">
              <a:solidFill>
                <a:schemeClr val="tx1"/>
              </a:solidFill>
            </a:endParaRPr>
          </a:p>
          <a:p>
            <a:endParaRPr lang="ru-RU" sz="1400" b="1" dirty="0" smtClean="0">
              <a:solidFill>
                <a:schemeClr val="tx1"/>
              </a:solidFill>
            </a:endParaRPr>
          </a:p>
          <a:p>
            <a:pPr algn="just"/>
            <a:r>
              <a:rPr lang="ru-RU" sz="1400" b="1" dirty="0" smtClean="0">
                <a:solidFill>
                  <a:schemeClr val="tx1"/>
                </a:solidFill>
              </a:rPr>
              <a:t>В </a:t>
            </a:r>
            <a:r>
              <a:rPr lang="ru-RU" sz="1400" b="1" dirty="0">
                <a:solidFill>
                  <a:schemeClr val="tx1"/>
                </a:solidFill>
              </a:rPr>
              <a:t>ходе обследования </a:t>
            </a:r>
            <a:r>
              <a:rPr lang="ru-RU" sz="1400" b="1" dirty="0" smtClean="0">
                <a:solidFill>
                  <a:schemeClr val="tx1"/>
                </a:solidFill>
              </a:rPr>
              <a:t>26.05.2016 </a:t>
            </a:r>
            <a:r>
              <a:rPr lang="ru-RU" sz="1400" b="1" dirty="0">
                <a:solidFill>
                  <a:schemeClr val="tx1"/>
                </a:solidFill>
              </a:rPr>
              <a:t>установлено </a:t>
            </a:r>
            <a:r>
              <a:rPr lang="ru-RU" sz="1400" b="1" dirty="0" smtClean="0">
                <a:solidFill>
                  <a:schemeClr val="tx1"/>
                </a:solidFill>
              </a:rPr>
              <a:t>путь ЗОМС , состоящий из тупикового пути № 14 (от стрелочного перевода № 1 до упора, протяженностью 96 м) и специализированного пути № 31  (от стрелочного перевода № 3 до сигнала М1, протяженностью 223 м) был демонтирован, включая стрелочные переводы № 1, 3.</a:t>
            </a:r>
          </a:p>
          <a:p>
            <a:endParaRPr lang="ru-RU" sz="1600" b="1" dirty="0">
              <a:solidFill>
                <a:schemeClr val="tx1"/>
              </a:solidFill>
            </a:endParaRPr>
          </a:p>
          <a:p>
            <a:endParaRPr lang="ru-RU" sz="1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148433" y="127642"/>
            <a:ext cx="85786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Сергиево-Посадский муниципальный район. Станция Сергиев Посад Ярославское направления Московской железной дороги. </a:t>
            </a:r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Прочий путь </a:t>
            </a:r>
            <a:b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№ ЗОМС.</a:t>
            </a:r>
            <a:endParaRPr lang="ru-RU" sz="1600" b="1" dirty="0"/>
          </a:p>
        </p:txBody>
      </p:sp>
      <p:sp>
        <p:nvSpPr>
          <p:cNvPr id="36" name="Трапеция 35"/>
          <p:cNvSpPr/>
          <p:nvPr/>
        </p:nvSpPr>
        <p:spPr>
          <a:xfrm rot="10800000">
            <a:off x="269875" y="593347"/>
            <a:ext cx="648340" cy="274684"/>
          </a:xfrm>
          <a:prstGeom prst="trapezoi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7" name="Рисунок 3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083" y="127642"/>
            <a:ext cx="642937" cy="843464"/>
          </a:xfrm>
          <a:prstGeom prst="rect">
            <a:avLst/>
          </a:prstGeom>
        </p:spPr>
      </p:pic>
      <p:cxnSp>
        <p:nvCxnSpPr>
          <p:cNvPr id="38" name="Прямая соединительная линия 37"/>
          <p:cNvCxnSpPr/>
          <p:nvPr/>
        </p:nvCxnSpPr>
        <p:spPr>
          <a:xfrm flipV="1">
            <a:off x="386986" y="1096045"/>
            <a:ext cx="9286643" cy="9722"/>
          </a:xfrm>
          <a:prstGeom prst="line">
            <a:avLst/>
          </a:prstGeom>
          <a:ln w="69850" cap="rnd" cmpd="tri">
            <a:prstDash val="solid"/>
          </a:ln>
          <a:effectLst>
            <a:outerShdw blurRad="50800" dist="50800" dir="5400000" algn="ctr" rotWithShape="0">
              <a:schemeClr val="accent1">
                <a:lumMod val="60000"/>
                <a:lumOff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0079" t="15097" r="34444" b="24515"/>
          <a:stretch/>
        </p:blipFill>
        <p:spPr bwMode="auto">
          <a:xfrm>
            <a:off x="2133600" y="1590675"/>
            <a:ext cx="5167086" cy="31638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олилиния 2"/>
          <p:cNvSpPr/>
          <p:nvPr/>
        </p:nvSpPr>
        <p:spPr>
          <a:xfrm>
            <a:off x="2962275" y="1590675"/>
            <a:ext cx="940024" cy="862750"/>
          </a:xfrm>
          <a:custGeom>
            <a:avLst/>
            <a:gdLst>
              <a:gd name="connsiteX0" fmla="*/ 0 w 838200"/>
              <a:gd name="connsiteY0" fmla="*/ 0 h 676275"/>
              <a:gd name="connsiteX1" fmla="*/ 476250 w 838200"/>
              <a:gd name="connsiteY1" fmla="*/ 371475 h 676275"/>
              <a:gd name="connsiteX2" fmla="*/ 838200 w 838200"/>
              <a:gd name="connsiteY2" fmla="*/ 676275 h 676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38200" h="676275">
                <a:moveTo>
                  <a:pt x="0" y="0"/>
                </a:moveTo>
                <a:cubicBezTo>
                  <a:pt x="168275" y="129381"/>
                  <a:pt x="336550" y="258763"/>
                  <a:pt x="476250" y="371475"/>
                </a:cubicBezTo>
                <a:cubicBezTo>
                  <a:pt x="615950" y="484188"/>
                  <a:pt x="727075" y="580231"/>
                  <a:pt x="838200" y="676275"/>
                </a:cubicBezTo>
              </a:path>
            </a:pathLst>
          </a:cu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олилиния 5"/>
          <p:cNvSpPr/>
          <p:nvPr/>
        </p:nvSpPr>
        <p:spPr>
          <a:xfrm>
            <a:off x="3902299" y="2453425"/>
            <a:ext cx="2260242" cy="1429555"/>
          </a:xfrm>
          <a:custGeom>
            <a:avLst/>
            <a:gdLst>
              <a:gd name="connsiteX0" fmla="*/ 0 w 2260242"/>
              <a:gd name="connsiteY0" fmla="*/ 0 h 1429555"/>
              <a:gd name="connsiteX1" fmla="*/ 437881 w 2260242"/>
              <a:gd name="connsiteY1" fmla="*/ 225381 h 1429555"/>
              <a:gd name="connsiteX2" fmla="*/ 1004552 w 2260242"/>
              <a:gd name="connsiteY2" fmla="*/ 553792 h 1429555"/>
              <a:gd name="connsiteX3" fmla="*/ 2260242 w 2260242"/>
              <a:gd name="connsiteY3" fmla="*/ 1429555 h 1429555"/>
              <a:gd name="connsiteX4" fmla="*/ 2260242 w 2260242"/>
              <a:gd name="connsiteY4" fmla="*/ 1429555 h 1429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60242" h="1429555">
                <a:moveTo>
                  <a:pt x="0" y="0"/>
                </a:moveTo>
                <a:cubicBezTo>
                  <a:pt x="135228" y="66541"/>
                  <a:pt x="270456" y="133082"/>
                  <a:pt x="437881" y="225381"/>
                </a:cubicBezTo>
                <a:cubicBezTo>
                  <a:pt x="605306" y="317680"/>
                  <a:pt x="700825" y="353096"/>
                  <a:pt x="1004552" y="553792"/>
                </a:cubicBezTo>
                <a:cubicBezTo>
                  <a:pt x="1308279" y="754488"/>
                  <a:pt x="2260242" y="1429555"/>
                  <a:pt x="2260242" y="1429555"/>
                </a:cubicBezTo>
                <a:lnTo>
                  <a:pt x="2260242" y="1429555"/>
                </a:lnTo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9" name="Picture 3" descr="C:\Users\ishenko\Desktop\РГ РЖД\МЖД\26.05.2016\Сергиев Посад\СП\путь 31-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3048000"/>
            <a:ext cx="2209800" cy="253441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ishenko\Desktop\РГ РЖД\МЖД\26.05.2016\Сергиев Посад\СП\путь 3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986" y="1327321"/>
            <a:ext cx="2203814" cy="293841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ishenko\Desktop\РГ РЖД\МЖД\26.05.2016\Сергиев Посад\СП\путь 31-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0829" y="1340152"/>
            <a:ext cx="3352800" cy="25146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5" name="Прямая со стрелкой 14"/>
          <p:cNvCxnSpPr/>
          <p:nvPr/>
        </p:nvCxnSpPr>
        <p:spPr>
          <a:xfrm flipH="1" flipV="1">
            <a:off x="1600201" y="2453426"/>
            <a:ext cx="2438399" cy="99274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H="1">
            <a:off x="3578085" y="3168202"/>
            <a:ext cx="1297830" cy="943724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flipV="1">
            <a:off x="5257800" y="2286001"/>
            <a:ext cx="2438400" cy="886586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17255581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78201" y="5638800"/>
            <a:ext cx="9595428" cy="1038225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600" b="1" dirty="0" smtClean="0">
              <a:solidFill>
                <a:schemeClr val="tx1"/>
              </a:solidFill>
            </a:endParaRPr>
          </a:p>
          <a:p>
            <a:endParaRPr lang="ru-RU" sz="1400" b="1" dirty="0" smtClean="0">
              <a:solidFill>
                <a:schemeClr val="tx1"/>
              </a:solidFill>
            </a:endParaRPr>
          </a:p>
          <a:p>
            <a:pPr algn="just"/>
            <a:r>
              <a:rPr lang="ru-RU" sz="1400" b="1" dirty="0" smtClean="0">
                <a:solidFill>
                  <a:schemeClr val="tx1"/>
                </a:solidFill>
              </a:rPr>
              <a:t>В </a:t>
            </a:r>
            <a:r>
              <a:rPr lang="ru-RU" sz="1400" b="1" dirty="0">
                <a:solidFill>
                  <a:schemeClr val="tx1"/>
                </a:solidFill>
              </a:rPr>
              <a:t>ходе обследования </a:t>
            </a:r>
            <a:r>
              <a:rPr lang="ru-RU" sz="1400" b="1" dirty="0" smtClean="0">
                <a:solidFill>
                  <a:schemeClr val="tx1"/>
                </a:solidFill>
              </a:rPr>
              <a:t>26.05.2016 </a:t>
            </a:r>
            <a:r>
              <a:rPr lang="ru-RU" sz="1400" b="1" dirty="0">
                <a:solidFill>
                  <a:schemeClr val="tx1"/>
                </a:solidFill>
              </a:rPr>
              <a:t>установлено </a:t>
            </a:r>
            <a:r>
              <a:rPr lang="ru-RU" sz="1400" b="1" dirty="0" smtClean="0">
                <a:solidFill>
                  <a:schemeClr val="tx1"/>
                </a:solidFill>
              </a:rPr>
              <a:t>часть погрузо-выгрузочного пути № 5 от стрелочного перевода 10 до стрелочного перевода 15 протяженностью 309 м демонтирована в 2000 году . Оставшаяся часть пути (</a:t>
            </a:r>
            <a:r>
              <a:rPr lang="en-US" sz="1400" b="1" dirty="0" smtClean="0">
                <a:solidFill>
                  <a:schemeClr val="tx1"/>
                </a:solidFill>
              </a:rPr>
              <a:t>~ 480,0 </a:t>
            </a:r>
            <a:r>
              <a:rPr lang="ru-RU" sz="1400" b="1" dirty="0" smtClean="0">
                <a:solidFill>
                  <a:schemeClr val="tx1"/>
                </a:solidFill>
              </a:rPr>
              <a:t>м</a:t>
            </a:r>
            <a:r>
              <a:rPr lang="en-US" sz="1400" b="1" dirty="0" smtClean="0">
                <a:solidFill>
                  <a:schemeClr val="tx1"/>
                </a:solidFill>
              </a:rPr>
              <a:t>) </a:t>
            </a:r>
            <a:r>
              <a:rPr lang="ru-RU" sz="1400" b="1" dirty="0" smtClean="0">
                <a:solidFill>
                  <a:schemeClr val="tx1"/>
                </a:solidFill>
              </a:rPr>
              <a:t>находится в удовлетворительном состоянии.</a:t>
            </a:r>
          </a:p>
          <a:p>
            <a:endParaRPr lang="ru-RU" sz="1600" b="1" dirty="0">
              <a:solidFill>
                <a:schemeClr val="tx1"/>
              </a:solidFill>
            </a:endParaRPr>
          </a:p>
          <a:p>
            <a:endParaRPr lang="ru-RU" sz="1600" dirty="0"/>
          </a:p>
        </p:txBody>
      </p:sp>
      <p:sp>
        <p:nvSpPr>
          <p:cNvPr id="36" name="Трапеция 35"/>
          <p:cNvSpPr/>
          <p:nvPr/>
        </p:nvSpPr>
        <p:spPr>
          <a:xfrm rot="10800000">
            <a:off x="269875" y="593347"/>
            <a:ext cx="648340" cy="274684"/>
          </a:xfrm>
          <a:prstGeom prst="trapezoi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7" name="Рисунок 3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083" y="127642"/>
            <a:ext cx="642937" cy="843464"/>
          </a:xfrm>
          <a:prstGeom prst="rect">
            <a:avLst/>
          </a:prstGeom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079" t="40436" r="29215" b="27843"/>
          <a:stretch/>
        </p:blipFill>
        <p:spPr bwMode="auto">
          <a:xfrm rot="880442">
            <a:off x="1226514" y="1776174"/>
            <a:ext cx="8610120" cy="2573139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олилиния 2"/>
          <p:cNvSpPr/>
          <p:nvPr/>
        </p:nvSpPr>
        <p:spPr>
          <a:xfrm>
            <a:off x="1726448" y="2095821"/>
            <a:ext cx="1831624" cy="609600"/>
          </a:xfrm>
          <a:custGeom>
            <a:avLst/>
            <a:gdLst>
              <a:gd name="connsiteX0" fmla="*/ 0 w 2115520"/>
              <a:gd name="connsiteY0" fmla="*/ 0 h 146181"/>
              <a:gd name="connsiteX1" fmla="*/ 1924050 w 2115520"/>
              <a:gd name="connsiteY1" fmla="*/ 133350 h 146181"/>
              <a:gd name="connsiteX2" fmla="*/ 1943100 w 2115520"/>
              <a:gd name="connsiteY2" fmla="*/ 133350 h 146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15520" h="146181">
                <a:moveTo>
                  <a:pt x="0" y="0"/>
                </a:moveTo>
                <a:lnTo>
                  <a:pt x="1924050" y="133350"/>
                </a:lnTo>
                <a:cubicBezTo>
                  <a:pt x="2247900" y="155575"/>
                  <a:pt x="2095500" y="144462"/>
                  <a:pt x="1943100" y="133350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Блок-схема: узел 8"/>
          <p:cNvSpPr/>
          <p:nvPr/>
        </p:nvSpPr>
        <p:spPr>
          <a:xfrm>
            <a:off x="3468069" y="2622903"/>
            <a:ext cx="199055" cy="165035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3" name="Picture 3" descr="C:\Users\ishenko\Desktop\РГ РЖД\МЖД\26.05.2016\Сергиев Посад\Хотьково\20160526_12340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3844" y="1579497"/>
            <a:ext cx="2114550" cy="218764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ishenko\Desktop\РГ РЖД\МЖД\26.05.2016\Сергиев Посад\Хотьково\20160526_123457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9504" y="1119257"/>
            <a:ext cx="2057400" cy="195312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Users\ishenko\Desktop\РГ РЖД\МЖД\26.05.2016\Сергиев Посад\Хотьково\20160526_124320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6192" y="3371304"/>
            <a:ext cx="2438400" cy="205184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олилиния 9"/>
          <p:cNvSpPr/>
          <p:nvPr/>
        </p:nvSpPr>
        <p:spPr>
          <a:xfrm>
            <a:off x="3567597" y="2705421"/>
            <a:ext cx="4128603" cy="1487510"/>
          </a:xfrm>
          <a:custGeom>
            <a:avLst/>
            <a:gdLst>
              <a:gd name="connsiteX0" fmla="*/ 0 w 4256468"/>
              <a:gd name="connsiteY0" fmla="*/ 0 h 1487510"/>
              <a:gd name="connsiteX1" fmla="*/ 405685 w 4256468"/>
              <a:gd name="connsiteY1" fmla="*/ 96592 h 1487510"/>
              <a:gd name="connsiteX2" fmla="*/ 830688 w 4256468"/>
              <a:gd name="connsiteY2" fmla="*/ 218941 h 1487510"/>
              <a:gd name="connsiteX3" fmla="*/ 1178417 w 4256468"/>
              <a:gd name="connsiteY3" fmla="*/ 296214 h 1487510"/>
              <a:gd name="connsiteX4" fmla="*/ 1674254 w 4256468"/>
              <a:gd name="connsiteY4" fmla="*/ 431442 h 1487510"/>
              <a:gd name="connsiteX5" fmla="*/ 1964028 w 4256468"/>
              <a:gd name="connsiteY5" fmla="*/ 495837 h 1487510"/>
              <a:gd name="connsiteX6" fmla="*/ 2401910 w 4256468"/>
              <a:gd name="connsiteY6" fmla="*/ 598868 h 1487510"/>
              <a:gd name="connsiteX7" fmla="*/ 3020096 w 4256468"/>
              <a:gd name="connsiteY7" fmla="*/ 817808 h 1487510"/>
              <a:gd name="connsiteX8" fmla="*/ 3316310 w 4256468"/>
              <a:gd name="connsiteY8" fmla="*/ 933718 h 1487510"/>
              <a:gd name="connsiteX9" fmla="*/ 3631843 w 4256468"/>
              <a:gd name="connsiteY9" fmla="*/ 1075386 h 1487510"/>
              <a:gd name="connsiteX10" fmla="*/ 4037527 w 4256468"/>
              <a:gd name="connsiteY10" fmla="*/ 1339403 h 1487510"/>
              <a:gd name="connsiteX11" fmla="*/ 4256468 w 4256468"/>
              <a:gd name="connsiteY11" fmla="*/ 1487510 h 1487510"/>
              <a:gd name="connsiteX12" fmla="*/ 4256468 w 4256468"/>
              <a:gd name="connsiteY12" fmla="*/ 1487510 h 1487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256468" h="1487510">
                <a:moveTo>
                  <a:pt x="0" y="0"/>
                </a:moveTo>
                <a:cubicBezTo>
                  <a:pt x="133618" y="30051"/>
                  <a:pt x="267237" y="60102"/>
                  <a:pt x="405685" y="96592"/>
                </a:cubicBezTo>
                <a:cubicBezTo>
                  <a:pt x="544133" y="133082"/>
                  <a:pt x="701899" y="185671"/>
                  <a:pt x="830688" y="218941"/>
                </a:cubicBezTo>
                <a:cubicBezTo>
                  <a:pt x="959477" y="252211"/>
                  <a:pt x="1037823" y="260797"/>
                  <a:pt x="1178417" y="296214"/>
                </a:cubicBezTo>
                <a:cubicBezTo>
                  <a:pt x="1319011" y="331631"/>
                  <a:pt x="1543319" y="398172"/>
                  <a:pt x="1674254" y="431442"/>
                </a:cubicBezTo>
                <a:cubicBezTo>
                  <a:pt x="1805189" y="464713"/>
                  <a:pt x="1964028" y="495837"/>
                  <a:pt x="1964028" y="495837"/>
                </a:cubicBezTo>
                <a:cubicBezTo>
                  <a:pt x="2085304" y="523741"/>
                  <a:pt x="2225899" y="545206"/>
                  <a:pt x="2401910" y="598868"/>
                </a:cubicBezTo>
                <a:cubicBezTo>
                  <a:pt x="2577921" y="652530"/>
                  <a:pt x="2867696" y="762000"/>
                  <a:pt x="3020096" y="817808"/>
                </a:cubicBezTo>
                <a:cubicBezTo>
                  <a:pt x="3172496" y="873616"/>
                  <a:pt x="3214352" y="890788"/>
                  <a:pt x="3316310" y="933718"/>
                </a:cubicBezTo>
                <a:cubicBezTo>
                  <a:pt x="3418268" y="976648"/>
                  <a:pt x="3511640" y="1007772"/>
                  <a:pt x="3631843" y="1075386"/>
                </a:cubicBezTo>
                <a:cubicBezTo>
                  <a:pt x="3752046" y="1143000"/>
                  <a:pt x="3933423" y="1270716"/>
                  <a:pt x="4037527" y="1339403"/>
                </a:cubicBezTo>
                <a:cubicBezTo>
                  <a:pt x="4141631" y="1408090"/>
                  <a:pt x="4256468" y="1487510"/>
                  <a:pt x="4256468" y="1487510"/>
                </a:cubicBezTo>
                <a:lnTo>
                  <a:pt x="4256468" y="1487510"/>
                </a:lnTo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6" name="Picture 6" descr="C:\Users\ishenko\Desktop\РГ РЖД\МЖД\26.05.2016\Сергиев Посад\Хотьково\20160526_124127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87" y="1295400"/>
            <a:ext cx="1853803" cy="247173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8" name="Прямая соединительная линия 37"/>
          <p:cNvCxnSpPr/>
          <p:nvPr/>
        </p:nvCxnSpPr>
        <p:spPr>
          <a:xfrm flipV="1">
            <a:off x="386986" y="1096045"/>
            <a:ext cx="9286643" cy="9722"/>
          </a:xfrm>
          <a:prstGeom prst="line">
            <a:avLst/>
          </a:prstGeom>
          <a:ln w="69850" cap="rnd" cmpd="tri">
            <a:prstDash val="solid"/>
          </a:ln>
          <a:effectLst>
            <a:outerShdw blurRad="50800" dist="50800" dir="5400000" algn="ctr" rotWithShape="0">
              <a:schemeClr val="accent1">
                <a:lumMod val="60000"/>
                <a:lumOff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Прямоугольник 4"/>
          <p:cNvSpPr/>
          <p:nvPr/>
        </p:nvSpPr>
        <p:spPr>
          <a:xfrm>
            <a:off x="1148433" y="127642"/>
            <a:ext cx="85786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Сергиево-Посадский муниципальный район. Станция Хотьково Ярославское направления Московской железной дороги. </a:t>
            </a:r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Погрузо-выгрузочный путь № 5</a:t>
            </a:r>
            <a:endParaRPr lang="ru-RU" sz="1600" b="1" dirty="0"/>
          </a:p>
        </p:txBody>
      </p:sp>
      <p:cxnSp>
        <p:nvCxnSpPr>
          <p:cNvPr id="23" name="Прямая со стрелкой 22"/>
          <p:cNvCxnSpPr/>
          <p:nvPr/>
        </p:nvCxnSpPr>
        <p:spPr>
          <a:xfrm flipH="1">
            <a:off x="2654712" y="2787938"/>
            <a:ext cx="813357" cy="1208145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flipH="1" flipV="1">
            <a:off x="1129384" y="2125088"/>
            <a:ext cx="1309016" cy="237112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flipH="1">
            <a:off x="4875916" y="1981200"/>
            <a:ext cx="1677284" cy="1081543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 flipH="1">
            <a:off x="7613845" y="2787938"/>
            <a:ext cx="1386747" cy="1404993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Овал 18"/>
          <p:cNvSpPr/>
          <p:nvPr/>
        </p:nvSpPr>
        <p:spPr>
          <a:xfrm>
            <a:off x="4191000" y="2622903"/>
            <a:ext cx="216024" cy="216024"/>
          </a:xfrm>
          <a:prstGeom prst="ellipse">
            <a:avLst/>
          </a:prstGeom>
          <a:solidFill>
            <a:srgbClr val="C000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 smtClean="0">
                <a:latin typeface="Cambria" pitchFamily="18" charset="0"/>
              </a:rPr>
              <a:t>5</a:t>
            </a:r>
            <a:endParaRPr lang="ru-RU" sz="1200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9335516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0" name="Picture 6" descr="C:\Users\ishenko\Desktop\РГ РЖД\МЖД\26.05.2016\Пушикинский мр\20160526_14201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5704" y="1248012"/>
            <a:ext cx="2343150" cy="31242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78201" y="5638800"/>
            <a:ext cx="9595428" cy="1038225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600" b="1" dirty="0" smtClean="0">
              <a:solidFill>
                <a:schemeClr val="tx1"/>
              </a:solidFill>
            </a:endParaRPr>
          </a:p>
          <a:p>
            <a:endParaRPr lang="ru-RU" sz="1400" b="1" dirty="0" smtClean="0">
              <a:solidFill>
                <a:schemeClr val="tx1"/>
              </a:solidFill>
            </a:endParaRPr>
          </a:p>
          <a:p>
            <a:pPr algn="just"/>
            <a:r>
              <a:rPr lang="ru-RU" sz="1400" b="1" dirty="0" smtClean="0">
                <a:solidFill>
                  <a:schemeClr val="tx1"/>
                </a:solidFill>
              </a:rPr>
              <a:t>В </a:t>
            </a:r>
            <a:r>
              <a:rPr lang="ru-RU" sz="1400" b="1" dirty="0">
                <a:solidFill>
                  <a:schemeClr val="tx1"/>
                </a:solidFill>
              </a:rPr>
              <a:t>ходе обследования </a:t>
            </a:r>
            <a:r>
              <a:rPr lang="ru-RU" sz="1400" b="1" dirty="0" smtClean="0">
                <a:solidFill>
                  <a:schemeClr val="tx1"/>
                </a:solidFill>
              </a:rPr>
              <a:t>26.05.2016 </a:t>
            </a:r>
            <a:r>
              <a:rPr lang="ru-RU" sz="1400" b="1" dirty="0">
                <a:solidFill>
                  <a:schemeClr val="tx1"/>
                </a:solidFill>
              </a:rPr>
              <a:t>установлено </a:t>
            </a:r>
            <a:r>
              <a:rPr lang="ru-RU" sz="1400" b="1" dirty="0" smtClean="0">
                <a:solidFill>
                  <a:schemeClr val="tx1"/>
                </a:solidFill>
              </a:rPr>
              <a:t>наличие рельсошпальной решетки </a:t>
            </a:r>
            <a:r>
              <a:rPr lang="ru-RU" sz="1400" b="1" dirty="0" err="1" smtClean="0">
                <a:solidFill>
                  <a:schemeClr val="tx1"/>
                </a:solidFill>
              </a:rPr>
              <a:t>погрузо</a:t>
            </a:r>
            <a:r>
              <a:rPr lang="ru-RU" sz="1400" b="1" dirty="0" smtClean="0">
                <a:solidFill>
                  <a:schemeClr val="tx1"/>
                </a:solidFill>
              </a:rPr>
              <a:t>-выгрузочных путей № 27, 29. Использовались угольным складом. Находятся в неудовлетворительном состоянии. По информации от МЖД планируется закрытие путей с последующей их консервацией.</a:t>
            </a:r>
          </a:p>
          <a:p>
            <a:endParaRPr lang="ru-RU" sz="1600" b="1" dirty="0">
              <a:solidFill>
                <a:schemeClr val="tx1"/>
              </a:solidFill>
            </a:endParaRPr>
          </a:p>
          <a:p>
            <a:endParaRPr lang="ru-RU" sz="1600" dirty="0"/>
          </a:p>
        </p:txBody>
      </p:sp>
      <p:sp>
        <p:nvSpPr>
          <p:cNvPr id="36" name="Трапеция 35"/>
          <p:cNvSpPr/>
          <p:nvPr/>
        </p:nvSpPr>
        <p:spPr>
          <a:xfrm rot="10800000">
            <a:off x="269875" y="593347"/>
            <a:ext cx="648340" cy="274684"/>
          </a:xfrm>
          <a:prstGeom prst="trapezoi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7" name="Рисунок 3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083" y="127642"/>
            <a:ext cx="642937" cy="843464"/>
          </a:xfrm>
          <a:prstGeom prst="rect">
            <a:avLst/>
          </a:prstGeom>
        </p:spPr>
      </p:pic>
      <p:cxnSp>
        <p:nvCxnSpPr>
          <p:cNvPr id="38" name="Прямая соединительная линия 37"/>
          <p:cNvCxnSpPr/>
          <p:nvPr/>
        </p:nvCxnSpPr>
        <p:spPr>
          <a:xfrm flipV="1">
            <a:off x="386986" y="1096045"/>
            <a:ext cx="9286643" cy="9722"/>
          </a:xfrm>
          <a:prstGeom prst="line">
            <a:avLst/>
          </a:prstGeom>
          <a:ln w="69850" cap="rnd" cmpd="tri">
            <a:prstDash val="solid"/>
          </a:ln>
          <a:effectLst>
            <a:outerShdw blurRad="50800" dist="50800" dir="5400000" algn="ctr" rotWithShape="0">
              <a:schemeClr val="accent1">
                <a:lumMod val="60000"/>
                <a:lumOff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Прямоугольник 4"/>
          <p:cNvSpPr/>
          <p:nvPr/>
        </p:nvSpPr>
        <p:spPr>
          <a:xfrm>
            <a:off x="1148433" y="127642"/>
            <a:ext cx="85786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Пушкинский муниципальный район. Станция Пушкино Ярославское направления Московской железной дороги. </a:t>
            </a:r>
            <a:r>
              <a:rPr lang="ru-RU" sz="20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Погрузо</a:t>
            </a:r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-выгрузочные пути </a:t>
            </a:r>
            <a:b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№ 27, 29.</a:t>
            </a:r>
            <a:endParaRPr lang="ru-RU" sz="1600" b="1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9734" t="8438" r="50000" b="20671"/>
          <a:stretch/>
        </p:blipFill>
        <p:spPr bwMode="auto">
          <a:xfrm>
            <a:off x="3222808" y="1157819"/>
            <a:ext cx="2182268" cy="4293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04800" y="2133600"/>
            <a:ext cx="1066800" cy="228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7" name="Picture 3" descr="C:\Users\ishenko\Desktop\РГ РЖД\МЖД\26.05.2016\Пушикинский мр\20160526_14191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986" y="1344906"/>
            <a:ext cx="1822814" cy="243041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ishenko\Desktop\РГ РЖД\МЖД\26.05.2016\Пушикинский мр\20160526_141954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2810112"/>
            <a:ext cx="1981200" cy="26416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C:\Users\ishenko\Desktop\РГ РЖД\МЖД\26.05.2016\Пушикинский мр\20160526_141954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2258155"/>
            <a:ext cx="2499943" cy="333325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6" name="Прямая со стрелкой 25"/>
          <p:cNvCxnSpPr/>
          <p:nvPr/>
        </p:nvCxnSpPr>
        <p:spPr>
          <a:xfrm flipH="1">
            <a:off x="1219201" y="1248012"/>
            <a:ext cx="2895599" cy="1788933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flipH="1">
            <a:off x="2654713" y="1981200"/>
            <a:ext cx="1659229" cy="2014883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 flipV="1">
            <a:off x="4724400" y="1676400"/>
            <a:ext cx="1447800" cy="1524000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 flipV="1">
            <a:off x="4281427" y="3429000"/>
            <a:ext cx="3948173" cy="228600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6160297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78201" y="5810250"/>
            <a:ext cx="9595428" cy="1047750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600" b="1" dirty="0" smtClean="0">
              <a:solidFill>
                <a:schemeClr val="tx1"/>
              </a:solidFill>
            </a:endParaRPr>
          </a:p>
          <a:p>
            <a:endParaRPr lang="ru-RU" sz="1400" b="1" dirty="0" smtClean="0">
              <a:solidFill>
                <a:schemeClr val="tx1"/>
              </a:solidFill>
            </a:endParaRPr>
          </a:p>
          <a:p>
            <a:pPr algn="just"/>
            <a:r>
              <a:rPr lang="ru-RU" sz="1400" b="1" dirty="0" smtClean="0">
                <a:solidFill>
                  <a:schemeClr val="tx1"/>
                </a:solidFill>
              </a:rPr>
              <a:t>В </a:t>
            </a:r>
            <a:r>
              <a:rPr lang="ru-RU" sz="1400" b="1" dirty="0">
                <a:solidFill>
                  <a:schemeClr val="tx1"/>
                </a:solidFill>
              </a:rPr>
              <a:t>ходе обследования </a:t>
            </a:r>
            <a:r>
              <a:rPr lang="ru-RU" sz="1400" b="1" dirty="0" smtClean="0">
                <a:solidFill>
                  <a:schemeClr val="tx1"/>
                </a:solidFill>
              </a:rPr>
              <a:t>26.05.2016 установлено:</a:t>
            </a:r>
          </a:p>
          <a:p>
            <a:pPr marL="285750" indent="-285750" algn="just">
              <a:buFontTx/>
              <a:buChar char="-"/>
            </a:pPr>
            <a:r>
              <a:rPr lang="ru-RU" sz="1400" b="1" dirty="0" smtClean="0">
                <a:solidFill>
                  <a:schemeClr val="tx1"/>
                </a:solidFill>
              </a:rPr>
              <a:t>наличие рельсошпальной решетки станционных путей №7, №8. Пути находятся в удовлетворительном состоянии. </a:t>
            </a:r>
            <a:br>
              <a:rPr lang="ru-RU" sz="1400" b="1" dirty="0" smtClean="0">
                <a:solidFill>
                  <a:schemeClr val="tx1"/>
                </a:solidFill>
              </a:rPr>
            </a:br>
            <a:r>
              <a:rPr lang="ru-RU" sz="1400" b="1" dirty="0" smtClean="0">
                <a:solidFill>
                  <a:schemeClr val="tx1"/>
                </a:solidFill>
              </a:rPr>
              <a:t>В связи с уменьшением грузовой работы планируется закрытие путей с последующей их консервацией;</a:t>
            </a:r>
          </a:p>
          <a:p>
            <a:pPr marL="285750" indent="-285750" algn="just">
              <a:buFontTx/>
              <a:buChar char="-"/>
            </a:pPr>
            <a:r>
              <a:rPr lang="ru-RU" sz="1400" b="1" dirty="0" smtClean="0">
                <a:solidFill>
                  <a:schemeClr val="tx1"/>
                </a:solidFill>
              </a:rPr>
              <a:t>отсутствие рельсошпальной решетки погрузо-выгрузочного пути № 17, используемого угольным складом (ликвидирован). В связи с отсутствием </a:t>
            </a:r>
            <a:r>
              <a:rPr lang="ru-RU" sz="1400" b="1" dirty="0" err="1" smtClean="0">
                <a:solidFill>
                  <a:schemeClr val="tx1"/>
                </a:solidFill>
              </a:rPr>
              <a:t>прлоизводственной</a:t>
            </a:r>
            <a:r>
              <a:rPr lang="ru-RU" sz="1400" b="1" dirty="0" smtClean="0">
                <a:solidFill>
                  <a:schemeClr val="tx1"/>
                </a:solidFill>
              </a:rPr>
              <a:t> необходимостью путь № 17 планируется к закрытию.</a:t>
            </a:r>
          </a:p>
          <a:p>
            <a:endParaRPr lang="ru-RU" sz="1600" b="1" dirty="0">
              <a:solidFill>
                <a:schemeClr val="tx1"/>
              </a:solidFill>
            </a:endParaRPr>
          </a:p>
          <a:p>
            <a:endParaRPr lang="ru-RU" sz="1600" dirty="0"/>
          </a:p>
        </p:txBody>
      </p:sp>
      <p:sp>
        <p:nvSpPr>
          <p:cNvPr id="36" name="Трапеция 35"/>
          <p:cNvSpPr/>
          <p:nvPr/>
        </p:nvSpPr>
        <p:spPr>
          <a:xfrm rot="10800000">
            <a:off x="269875" y="593347"/>
            <a:ext cx="648340" cy="274684"/>
          </a:xfrm>
          <a:prstGeom prst="trapezoi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7" name="Рисунок 3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083" y="127642"/>
            <a:ext cx="642937" cy="843464"/>
          </a:xfrm>
          <a:prstGeom prst="rect">
            <a:avLst/>
          </a:prstGeom>
        </p:spPr>
      </p:pic>
      <p:cxnSp>
        <p:nvCxnSpPr>
          <p:cNvPr id="38" name="Прямая соединительная линия 37"/>
          <p:cNvCxnSpPr/>
          <p:nvPr/>
        </p:nvCxnSpPr>
        <p:spPr>
          <a:xfrm flipV="1">
            <a:off x="386986" y="1096045"/>
            <a:ext cx="9286643" cy="9722"/>
          </a:xfrm>
          <a:prstGeom prst="line">
            <a:avLst/>
          </a:prstGeom>
          <a:ln w="69850" cap="rnd" cmpd="tri">
            <a:prstDash val="solid"/>
          </a:ln>
          <a:effectLst>
            <a:outerShdw blurRad="50800" dist="50800" dir="5400000" algn="ctr" rotWithShape="0">
              <a:schemeClr val="accent1">
                <a:lumMod val="60000"/>
                <a:lumOff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Прямоугольник 4"/>
          <p:cNvSpPr/>
          <p:nvPr/>
        </p:nvSpPr>
        <p:spPr>
          <a:xfrm>
            <a:off x="1148433" y="127642"/>
            <a:ext cx="85786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г</a:t>
            </a:r>
            <a:r>
              <a:rPr lang="ru-RU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.о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 Королев. Станция </a:t>
            </a:r>
            <a:r>
              <a:rPr lang="ru-RU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Болшево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Ярославское направления Московской железной дороги. </a:t>
            </a:r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Погрузо-выгрузочный путь № 17, станционные пути № 7, №8.</a:t>
            </a:r>
            <a:endParaRPr lang="ru-RU" sz="1600" b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304800" y="2133600"/>
            <a:ext cx="1066800" cy="228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9509" t="27395" r="39494" b="33333"/>
          <a:stretch/>
        </p:blipFill>
        <p:spPr bwMode="auto">
          <a:xfrm>
            <a:off x="2516150" y="1905000"/>
            <a:ext cx="5028314" cy="2178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олилиния 2"/>
          <p:cNvSpPr/>
          <p:nvPr/>
        </p:nvSpPr>
        <p:spPr>
          <a:xfrm>
            <a:off x="2609850" y="3162300"/>
            <a:ext cx="1952625" cy="239957"/>
          </a:xfrm>
          <a:custGeom>
            <a:avLst/>
            <a:gdLst>
              <a:gd name="connsiteX0" fmla="*/ 0 w 1952625"/>
              <a:gd name="connsiteY0" fmla="*/ 238125 h 239957"/>
              <a:gd name="connsiteX1" fmla="*/ 123825 w 1952625"/>
              <a:gd name="connsiteY1" fmla="*/ 238125 h 239957"/>
              <a:gd name="connsiteX2" fmla="*/ 533400 w 1952625"/>
              <a:gd name="connsiteY2" fmla="*/ 219075 h 239957"/>
              <a:gd name="connsiteX3" fmla="*/ 571500 w 1952625"/>
              <a:gd name="connsiteY3" fmla="*/ 209550 h 239957"/>
              <a:gd name="connsiteX4" fmla="*/ 847725 w 1952625"/>
              <a:gd name="connsiteY4" fmla="*/ 200025 h 239957"/>
              <a:gd name="connsiteX5" fmla="*/ 1343025 w 1952625"/>
              <a:gd name="connsiteY5" fmla="*/ 123825 h 239957"/>
              <a:gd name="connsiteX6" fmla="*/ 1657350 w 1952625"/>
              <a:gd name="connsiteY6" fmla="*/ 47625 h 239957"/>
              <a:gd name="connsiteX7" fmla="*/ 1952625 w 1952625"/>
              <a:gd name="connsiteY7" fmla="*/ 0 h 2399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52625" h="239957">
                <a:moveTo>
                  <a:pt x="0" y="238125"/>
                </a:moveTo>
                <a:cubicBezTo>
                  <a:pt x="17462" y="239712"/>
                  <a:pt x="34925" y="241300"/>
                  <a:pt x="123825" y="238125"/>
                </a:cubicBezTo>
                <a:cubicBezTo>
                  <a:pt x="212725" y="234950"/>
                  <a:pt x="458788" y="223837"/>
                  <a:pt x="533400" y="219075"/>
                </a:cubicBezTo>
                <a:cubicBezTo>
                  <a:pt x="608013" y="214312"/>
                  <a:pt x="519113" y="212725"/>
                  <a:pt x="571500" y="209550"/>
                </a:cubicBezTo>
                <a:cubicBezTo>
                  <a:pt x="623887" y="206375"/>
                  <a:pt x="719138" y="214312"/>
                  <a:pt x="847725" y="200025"/>
                </a:cubicBezTo>
                <a:cubicBezTo>
                  <a:pt x="976313" y="185737"/>
                  <a:pt x="1208088" y="149225"/>
                  <a:pt x="1343025" y="123825"/>
                </a:cubicBezTo>
                <a:cubicBezTo>
                  <a:pt x="1477963" y="98425"/>
                  <a:pt x="1555750" y="68263"/>
                  <a:pt x="1657350" y="47625"/>
                </a:cubicBezTo>
                <a:cubicBezTo>
                  <a:pt x="1758950" y="26987"/>
                  <a:pt x="1855787" y="13493"/>
                  <a:pt x="1952625" y="0"/>
                </a:cubicBezTo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олилиния 3"/>
          <p:cNvSpPr/>
          <p:nvPr/>
        </p:nvSpPr>
        <p:spPr>
          <a:xfrm>
            <a:off x="2571750" y="3162300"/>
            <a:ext cx="2095500" cy="161925"/>
          </a:xfrm>
          <a:custGeom>
            <a:avLst/>
            <a:gdLst>
              <a:gd name="connsiteX0" fmla="*/ 0 w 2095500"/>
              <a:gd name="connsiteY0" fmla="*/ 161925 h 161925"/>
              <a:gd name="connsiteX1" fmla="*/ 409575 w 2095500"/>
              <a:gd name="connsiteY1" fmla="*/ 123825 h 161925"/>
              <a:gd name="connsiteX2" fmla="*/ 704850 w 2095500"/>
              <a:gd name="connsiteY2" fmla="*/ 114300 h 161925"/>
              <a:gd name="connsiteX3" fmla="*/ 971550 w 2095500"/>
              <a:gd name="connsiteY3" fmla="*/ 76200 h 161925"/>
              <a:gd name="connsiteX4" fmla="*/ 1466850 w 2095500"/>
              <a:gd name="connsiteY4" fmla="*/ 28575 h 161925"/>
              <a:gd name="connsiteX5" fmla="*/ 1866900 w 2095500"/>
              <a:gd name="connsiteY5" fmla="*/ 19050 h 161925"/>
              <a:gd name="connsiteX6" fmla="*/ 2095500 w 2095500"/>
              <a:gd name="connsiteY6" fmla="*/ 0 h 161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95500" h="161925">
                <a:moveTo>
                  <a:pt x="0" y="161925"/>
                </a:moveTo>
                <a:cubicBezTo>
                  <a:pt x="146050" y="146843"/>
                  <a:pt x="292100" y="131762"/>
                  <a:pt x="409575" y="123825"/>
                </a:cubicBezTo>
                <a:cubicBezTo>
                  <a:pt x="527050" y="115888"/>
                  <a:pt x="611188" y="122237"/>
                  <a:pt x="704850" y="114300"/>
                </a:cubicBezTo>
                <a:cubicBezTo>
                  <a:pt x="798513" y="106362"/>
                  <a:pt x="844550" y="90487"/>
                  <a:pt x="971550" y="76200"/>
                </a:cubicBezTo>
                <a:cubicBezTo>
                  <a:pt x="1098550" y="61913"/>
                  <a:pt x="1317625" y="38100"/>
                  <a:pt x="1466850" y="28575"/>
                </a:cubicBezTo>
                <a:cubicBezTo>
                  <a:pt x="1616075" y="19050"/>
                  <a:pt x="1762125" y="23813"/>
                  <a:pt x="1866900" y="19050"/>
                </a:cubicBezTo>
                <a:cubicBezTo>
                  <a:pt x="1971675" y="14287"/>
                  <a:pt x="2033587" y="7143"/>
                  <a:pt x="2095500" y="0"/>
                </a:cubicBezTo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1" name="Picture 3" descr="C:\Users\ishenko\Desktop\РГ РЖД\МЖД\26.05.2016\Королев\20160526_16434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936" y="1282657"/>
            <a:ext cx="2148214" cy="286428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ishenko\Desktop\РГ РЖД\МЖД\26.05.2016\Королев\20160526_16435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2050" y="3657600"/>
            <a:ext cx="2819400" cy="21145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ishenko\Desktop\РГ РЖД\МЖД\26.05.2016\Королев\путь 17-1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6200" y="3397250"/>
            <a:ext cx="1809750" cy="241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ishenko\Desktop\РГ РЖД\МЖД\26.05.2016\Королев\путь 17-2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6200" y="1235190"/>
            <a:ext cx="1809750" cy="21336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5" name="Прямая со стрелкой 14"/>
          <p:cNvCxnSpPr/>
          <p:nvPr/>
        </p:nvCxnSpPr>
        <p:spPr>
          <a:xfrm flipH="1" flipV="1">
            <a:off x="1600201" y="2247900"/>
            <a:ext cx="3067049" cy="876300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H="1">
            <a:off x="2133601" y="3282278"/>
            <a:ext cx="1485899" cy="680122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6553200" y="3505200"/>
            <a:ext cx="2047875" cy="1371600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flipV="1">
            <a:off x="6248400" y="2301990"/>
            <a:ext cx="2819400" cy="1203210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Овал 18"/>
          <p:cNvSpPr/>
          <p:nvPr/>
        </p:nvSpPr>
        <p:spPr>
          <a:xfrm>
            <a:off x="4073649" y="3289176"/>
            <a:ext cx="216024" cy="216024"/>
          </a:xfrm>
          <a:prstGeom prst="ellipse">
            <a:avLst/>
          </a:prstGeom>
          <a:solidFill>
            <a:srgbClr val="C000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 smtClean="0">
                <a:latin typeface="Cambria" pitchFamily="18" charset="0"/>
              </a:rPr>
              <a:t>7</a:t>
            </a:r>
            <a:endParaRPr lang="ru-RU" sz="1200" dirty="0">
              <a:latin typeface="Cambria" pitchFamily="18" charset="0"/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3478150" y="3027238"/>
            <a:ext cx="216024" cy="216024"/>
          </a:xfrm>
          <a:prstGeom prst="ellipse">
            <a:avLst/>
          </a:prstGeom>
          <a:solidFill>
            <a:srgbClr val="C000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 smtClean="0">
                <a:latin typeface="Cambria" pitchFamily="18" charset="0"/>
              </a:rPr>
              <a:t>8</a:t>
            </a:r>
            <a:endParaRPr lang="ru-RU" sz="1200" dirty="0">
              <a:latin typeface="Cambria" pitchFamily="18" charset="0"/>
            </a:endParaRPr>
          </a:p>
        </p:txBody>
      </p:sp>
      <p:sp>
        <p:nvSpPr>
          <p:cNvPr id="24" name="Овал 23"/>
          <p:cNvSpPr/>
          <p:nvPr/>
        </p:nvSpPr>
        <p:spPr>
          <a:xfrm>
            <a:off x="7010400" y="3447959"/>
            <a:ext cx="216024" cy="216024"/>
          </a:xfrm>
          <a:prstGeom prst="ellipse">
            <a:avLst/>
          </a:prstGeom>
          <a:solidFill>
            <a:srgbClr val="C000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200" dirty="0">
              <a:latin typeface="Cambria" pitchFamily="18" charset="0"/>
            </a:endParaRPr>
          </a:p>
        </p:txBody>
      </p:sp>
      <p:sp>
        <p:nvSpPr>
          <p:cNvPr id="22" name="TextBox 53"/>
          <p:cNvSpPr txBox="1">
            <a:spLocks noChangeArrowheads="1"/>
          </p:cNvSpPr>
          <p:nvPr/>
        </p:nvSpPr>
        <p:spPr bwMode="auto">
          <a:xfrm>
            <a:off x="6939086" y="3411782"/>
            <a:ext cx="57467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dirty="0" smtClean="0">
                <a:solidFill>
                  <a:schemeClr val="bg1"/>
                </a:solidFill>
                <a:latin typeface="Cambria" pitchFamily="18" charset="0"/>
              </a:rPr>
              <a:t>17</a:t>
            </a:r>
            <a:endParaRPr lang="ru-RU" altLang="ru-RU" sz="1200" dirty="0">
              <a:solidFill>
                <a:schemeClr val="bg1"/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8577105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78201" y="5638800"/>
            <a:ext cx="9595428" cy="1038225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600" b="1" dirty="0" smtClean="0">
              <a:solidFill>
                <a:schemeClr val="tx1"/>
              </a:solidFill>
            </a:endParaRPr>
          </a:p>
          <a:p>
            <a:endParaRPr lang="ru-RU" sz="1400" b="1" dirty="0" smtClean="0">
              <a:solidFill>
                <a:schemeClr val="tx1"/>
              </a:solidFill>
            </a:endParaRPr>
          </a:p>
          <a:p>
            <a:pPr algn="just"/>
            <a:r>
              <a:rPr lang="ru-RU" sz="1400" b="1" dirty="0" smtClean="0">
                <a:solidFill>
                  <a:schemeClr val="tx1"/>
                </a:solidFill>
              </a:rPr>
              <a:t>В </a:t>
            </a:r>
            <a:r>
              <a:rPr lang="ru-RU" sz="1400" b="1" dirty="0">
                <a:solidFill>
                  <a:schemeClr val="tx1"/>
                </a:solidFill>
              </a:rPr>
              <a:t>ходе обследования </a:t>
            </a:r>
            <a:r>
              <a:rPr lang="ru-RU" sz="1400" b="1" dirty="0" smtClean="0">
                <a:solidFill>
                  <a:schemeClr val="tx1"/>
                </a:solidFill>
              </a:rPr>
              <a:t>26.05.2016 </a:t>
            </a:r>
            <a:r>
              <a:rPr lang="ru-RU" sz="1400" b="1" dirty="0">
                <a:solidFill>
                  <a:schemeClr val="tx1"/>
                </a:solidFill>
              </a:rPr>
              <a:t>установлено </a:t>
            </a:r>
            <a:r>
              <a:rPr lang="ru-RU" sz="1400" b="1" dirty="0" smtClean="0">
                <a:solidFill>
                  <a:schemeClr val="tx1"/>
                </a:solidFill>
              </a:rPr>
              <a:t>отсутствие рельсошпальной решетки подъездного пути. Планируется закрытие пути, ведущего к бывшей фабрике Лукина.</a:t>
            </a:r>
          </a:p>
          <a:p>
            <a:endParaRPr lang="ru-RU" sz="1600" b="1" dirty="0">
              <a:solidFill>
                <a:schemeClr val="tx1"/>
              </a:solidFill>
            </a:endParaRPr>
          </a:p>
          <a:p>
            <a:endParaRPr lang="ru-RU" sz="1600" dirty="0"/>
          </a:p>
        </p:txBody>
      </p:sp>
      <p:sp>
        <p:nvSpPr>
          <p:cNvPr id="36" name="Трапеция 35"/>
          <p:cNvSpPr/>
          <p:nvPr/>
        </p:nvSpPr>
        <p:spPr>
          <a:xfrm rot="10800000">
            <a:off x="269875" y="593347"/>
            <a:ext cx="648340" cy="274684"/>
          </a:xfrm>
          <a:prstGeom prst="trapezoi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7" name="Рисунок 3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083" y="127642"/>
            <a:ext cx="642937" cy="843464"/>
          </a:xfrm>
          <a:prstGeom prst="rect">
            <a:avLst/>
          </a:prstGeom>
        </p:spPr>
      </p:pic>
      <p:cxnSp>
        <p:nvCxnSpPr>
          <p:cNvPr id="38" name="Прямая соединительная линия 37"/>
          <p:cNvCxnSpPr/>
          <p:nvPr/>
        </p:nvCxnSpPr>
        <p:spPr>
          <a:xfrm flipV="1">
            <a:off x="386986" y="1096045"/>
            <a:ext cx="9286643" cy="9722"/>
          </a:xfrm>
          <a:prstGeom prst="line">
            <a:avLst/>
          </a:prstGeom>
          <a:ln w="69850" cap="rnd" cmpd="tri">
            <a:prstDash val="solid"/>
          </a:ln>
          <a:effectLst>
            <a:outerShdw blurRad="50800" dist="50800" dir="5400000" algn="ctr" rotWithShape="0">
              <a:schemeClr val="accent1">
                <a:lumMod val="60000"/>
                <a:lumOff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Прямоугольник 4"/>
          <p:cNvSpPr/>
          <p:nvPr/>
        </p:nvSpPr>
        <p:spPr>
          <a:xfrm>
            <a:off x="1148433" y="127642"/>
            <a:ext cx="85786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г</a:t>
            </a:r>
            <a:r>
              <a:rPr lang="ru-RU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.о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 Ивантеевка . Станция Ивантеевка Ярославское направления Московской железной дороги.  </a:t>
            </a:r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Подъездной путь к фабрике Лукина.</a:t>
            </a:r>
            <a:endParaRPr lang="ru-RU" sz="1600" b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304800" y="2133600"/>
            <a:ext cx="1066800" cy="228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5410" t="24188" r="32213" b="13298"/>
          <a:stretch/>
        </p:blipFill>
        <p:spPr bwMode="auto">
          <a:xfrm>
            <a:off x="1879919" y="1295400"/>
            <a:ext cx="5026679" cy="41710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C:\Users\ishenko\Desktop\РГ РЖД\МЖД\26.05.2016\Ивантеевка\20160526_14560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874" y="2517337"/>
            <a:ext cx="2439598" cy="28913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ishenko\Desktop\РГ РЖД\МЖД\26.05.2016\Ивантеевка\20160526_14561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1145737"/>
            <a:ext cx="2057400" cy="27432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ishenko\Desktop\РГ РЖД\МЖД\26.05.2016\Ивантеевка\20160526_145753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0289" y="2362200"/>
            <a:ext cx="2265699" cy="302093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2" name="Прямая со стрелкой 11"/>
          <p:cNvCxnSpPr/>
          <p:nvPr/>
        </p:nvCxnSpPr>
        <p:spPr>
          <a:xfrm flipH="1">
            <a:off x="1523401" y="2362200"/>
            <a:ext cx="2286599" cy="1658585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V="1">
            <a:off x="4393258" y="2133600"/>
            <a:ext cx="2159942" cy="533400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5030307" y="3380937"/>
            <a:ext cx="2665893" cy="1191063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1917458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85981" y="5943600"/>
            <a:ext cx="9595428" cy="914400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200" b="1" dirty="0" smtClean="0">
                <a:solidFill>
                  <a:schemeClr val="tx1"/>
                </a:solidFill>
              </a:rPr>
              <a:t>В </a:t>
            </a:r>
            <a:r>
              <a:rPr lang="ru-RU" sz="1200" b="1" dirty="0">
                <a:solidFill>
                  <a:schemeClr val="tx1"/>
                </a:solidFill>
              </a:rPr>
              <a:t>ходе обследования </a:t>
            </a:r>
            <a:r>
              <a:rPr lang="ru-RU" sz="1200" b="1" dirty="0" smtClean="0">
                <a:solidFill>
                  <a:schemeClr val="tx1"/>
                </a:solidFill>
              </a:rPr>
              <a:t>09.06.2016 установлено</a:t>
            </a:r>
            <a:r>
              <a:rPr lang="ru-RU" sz="1200" b="1" dirty="0">
                <a:solidFill>
                  <a:schemeClr val="tx1"/>
                </a:solidFill>
              </a:rPr>
              <a:t> наличие земляного полотна, отсутствие рельсошпальной решетки </a:t>
            </a:r>
            <a:r>
              <a:rPr lang="ru-RU" sz="1200" b="1" dirty="0" smtClean="0">
                <a:solidFill>
                  <a:schemeClr val="tx1"/>
                </a:solidFill>
              </a:rPr>
              <a:t>путей №4, №6, №8 общей протяженностью 674 м. Начальником </a:t>
            </a:r>
            <a:r>
              <a:rPr lang="ru-RU" sz="1200" b="1" dirty="0" err="1" smtClean="0">
                <a:solidFill>
                  <a:schemeClr val="tx1"/>
                </a:solidFill>
              </a:rPr>
              <a:t>Голутвинской</a:t>
            </a:r>
            <a:r>
              <a:rPr lang="ru-RU" sz="1200" b="1" dirty="0" smtClean="0">
                <a:solidFill>
                  <a:schemeClr val="tx1"/>
                </a:solidFill>
              </a:rPr>
              <a:t> дистанции пути по факту хищения объектов недвижимого имущества направлено заявление от 22.12.2015 в ЛОП по ж/д Воскресенск. 29.12.2015 отказано в возбуждении уголовного дела. Имеется обращение Администрации Зарайского </a:t>
            </a:r>
            <a:r>
              <a:rPr lang="ru-RU" sz="1200" b="1" dirty="0" err="1" smtClean="0">
                <a:solidFill>
                  <a:schemeClr val="tx1"/>
                </a:solidFill>
              </a:rPr>
              <a:t>м.р</a:t>
            </a:r>
            <a:r>
              <a:rPr lang="ru-RU" sz="1200" b="1" dirty="0" smtClean="0">
                <a:solidFill>
                  <a:schemeClr val="tx1"/>
                </a:solidFill>
              </a:rPr>
              <a:t>. о восстановлении ж/д инфраструктуры для развития района, улучшения инвестиционной деятельности, развития туризма.</a:t>
            </a:r>
            <a:endParaRPr lang="ru-RU" sz="1200" dirty="0"/>
          </a:p>
        </p:txBody>
      </p:sp>
      <p:sp>
        <p:nvSpPr>
          <p:cNvPr id="36" name="Трапеция 35"/>
          <p:cNvSpPr/>
          <p:nvPr/>
        </p:nvSpPr>
        <p:spPr>
          <a:xfrm rot="10800000">
            <a:off x="269875" y="593347"/>
            <a:ext cx="648340" cy="274684"/>
          </a:xfrm>
          <a:prstGeom prst="trapezoi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7" name="Рисунок 3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083" y="127642"/>
            <a:ext cx="642937" cy="84346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148433" y="127642"/>
            <a:ext cx="85786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Зарайский муниципальный район. Станция Зарайск. </a:t>
            </a:r>
            <a:r>
              <a:rPr lang="ru-RU" sz="20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Приемо</a:t>
            </a:r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-отправочный путь №4, сортировочный путь №6, сортировочный путь №8.</a:t>
            </a:r>
            <a:endParaRPr lang="ru-RU" sz="1600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6662" t="33037" r="14917" b="22519"/>
          <a:stretch/>
        </p:blipFill>
        <p:spPr bwMode="auto">
          <a:xfrm>
            <a:off x="78200" y="2173403"/>
            <a:ext cx="6818007" cy="2917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8" name="Прямая соединительная линия 37"/>
          <p:cNvCxnSpPr/>
          <p:nvPr/>
        </p:nvCxnSpPr>
        <p:spPr>
          <a:xfrm flipV="1">
            <a:off x="386986" y="1096045"/>
            <a:ext cx="9286643" cy="9722"/>
          </a:xfrm>
          <a:prstGeom prst="line">
            <a:avLst/>
          </a:prstGeom>
          <a:ln w="69850" cap="rnd" cmpd="tri">
            <a:prstDash val="solid"/>
          </a:ln>
          <a:effectLst>
            <a:outerShdw blurRad="50800" dist="50800" dir="5400000" algn="ctr" rotWithShape="0">
              <a:schemeClr val="accent1">
                <a:lumMod val="60000"/>
                <a:lumOff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6" name="Picture 4" descr="C:\Users\ishenko\Desktop\РГ РЖД\МЖД\09.06.2016\Зарайский мр\станция зарайск\20160609_11305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1219200"/>
            <a:ext cx="1866900" cy="241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ishenko\Desktop\РГ РЖД\МЖД\09.06.2016\Зарайский мр\станция зарайск\20160609_113107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2300" y="4192471"/>
            <a:ext cx="2514600" cy="179875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ishenko\Desktop\РГ РЖД\МЖД\09.06.2016\Зарайский мр\станция зарайск\20160609_113521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2156" y="1214542"/>
            <a:ext cx="1813244" cy="241765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C:\Users\ishenko\Desktop\РГ РЖД\МЖД\09.06.2016\Зарайский мр\станция зарайск\20160609_114046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8999" y="1454594"/>
            <a:ext cx="2429341" cy="217760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олилиния 1"/>
          <p:cNvSpPr/>
          <p:nvPr/>
        </p:nvSpPr>
        <p:spPr>
          <a:xfrm>
            <a:off x="6939068" y="5194262"/>
            <a:ext cx="932477" cy="796963"/>
          </a:xfrm>
          <a:custGeom>
            <a:avLst/>
            <a:gdLst>
              <a:gd name="connsiteX0" fmla="*/ 82561 w 932477"/>
              <a:gd name="connsiteY0" fmla="*/ 230073 h 796963"/>
              <a:gd name="connsiteX1" fmla="*/ 15886 w 932477"/>
              <a:gd name="connsiteY1" fmla="*/ 363423 h 796963"/>
              <a:gd name="connsiteX2" fmla="*/ 25411 w 932477"/>
              <a:gd name="connsiteY2" fmla="*/ 525348 h 796963"/>
              <a:gd name="connsiteX3" fmla="*/ 282586 w 932477"/>
              <a:gd name="connsiteY3" fmla="*/ 782523 h 796963"/>
              <a:gd name="connsiteX4" fmla="*/ 701686 w 932477"/>
              <a:gd name="connsiteY4" fmla="*/ 734898 h 796963"/>
              <a:gd name="connsiteX5" fmla="*/ 930286 w 932477"/>
              <a:gd name="connsiteY5" fmla="*/ 487248 h 796963"/>
              <a:gd name="connsiteX6" fmla="*/ 796936 w 932477"/>
              <a:gd name="connsiteY6" fmla="*/ 125298 h 796963"/>
              <a:gd name="connsiteX7" fmla="*/ 473086 w 932477"/>
              <a:gd name="connsiteY7" fmla="*/ 10998 h 796963"/>
              <a:gd name="connsiteX8" fmla="*/ 463561 w 932477"/>
              <a:gd name="connsiteY8" fmla="*/ 10998 h 796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32477" h="796963">
                <a:moveTo>
                  <a:pt x="82561" y="230073"/>
                </a:moveTo>
                <a:cubicBezTo>
                  <a:pt x="53986" y="272141"/>
                  <a:pt x="25411" y="314210"/>
                  <a:pt x="15886" y="363423"/>
                </a:cubicBezTo>
                <a:cubicBezTo>
                  <a:pt x="6361" y="412636"/>
                  <a:pt x="-19039" y="455498"/>
                  <a:pt x="25411" y="525348"/>
                </a:cubicBezTo>
                <a:cubicBezTo>
                  <a:pt x="69861" y="595198"/>
                  <a:pt x="169874" y="747598"/>
                  <a:pt x="282586" y="782523"/>
                </a:cubicBezTo>
                <a:cubicBezTo>
                  <a:pt x="395299" y="817448"/>
                  <a:pt x="593736" y="784110"/>
                  <a:pt x="701686" y="734898"/>
                </a:cubicBezTo>
                <a:cubicBezTo>
                  <a:pt x="809636" y="685686"/>
                  <a:pt x="914411" y="588848"/>
                  <a:pt x="930286" y="487248"/>
                </a:cubicBezTo>
                <a:cubicBezTo>
                  <a:pt x="946161" y="385648"/>
                  <a:pt x="873136" y="204673"/>
                  <a:pt x="796936" y="125298"/>
                </a:cubicBezTo>
                <a:cubicBezTo>
                  <a:pt x="720736" y="45923"/>
                  <a:pt x="528649" y="30048"/>
                  <a:pt x="473086" y="10998"/>
                </a:cubicBezTo>
                <a:cubicBezTo>
                  <a:pt x="417524" y="-8052"/>
                  <a:pt x="440542" y="1473"/>
                  <a:pt x="463561" y="10998"/>
                </a:cubicBezTo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4" name="Прямая со стрелкой 13"/>
          <p:cNvCxnSpPr>
            <a:stCxn id="17" idx="5"/>
          </p:cNvCxnSpPr>
          <p:nvPr/>
        </p:nvCxnSpPr>
        <p:spPr>
          <a:xfrm>
            <a:off x="6033659" y="4457876"/>
            <a:ext cx="1148244" cy="910987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Овал 16"/>
          <p:cNvSpPr/>
          <p:nvPr/>
        </p:nvSpPr>
        <p:spPr>
          <a:xfrm>
            <a:off x="5849271" y="4273488"/>
            <a:ext cx="216024" cy="216024"/>
          </a:xfrm>
          <a:prstGeom prst="ellipse">
            <a:avLst/>
          </a:prstGeom>
          <a:solidFill>
            <a:srgbClr val="C000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 smtClean="0">
                <a:latin typeface="Cambria" pitchFamily="18" charset="0"/>
              </a:rPr>
              <a:t>3</a:t>
            </a:r>
            <a:endParaRPr lang="ru-RU" sz="1200" dirty="0">
              <a:latin typeface="Cambria" pitchFamily="18" charset="0"/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5899026" y="3976447"/>
            <a:ext cx="216024" cy="216024"/>
          </a:xfrm>
          <a:prstGeom prst="ellipse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 smtClean="0">
                <a:latin typeface="Cambria" pitchFamily="18" charset="0"/>
              </a:rPr>
              <a:t>7</a:t>
            </a:r>
            <a:endParaRPr lang="ru-RU" sz="1200" dirty="0">
              <a:latin typeface="Cambria" pitchFamily="18" charset="0"/>
            </a:endParaRPr>
          </a:p>
        </p:txBody>
      </p:sp>
      <p:cxnSp>
        <p:nvCxnSpPr>
          <p:cNvPr id="19" name="Прямая со стрелкой 18"/>
          <p:cNvCxnSpPr/>
          <p:nvPr/>
        </p:nvCxnSpPr>
        <p:spPr>
          <a:xfrm flipV="1">
            <a:off x="4198778" y="2173404"/>
            <a:ext cx="144622" cy="1712796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flipV="1">
            <a:off x="5030307" y="2133601"/>
            <a:ext cx="722900" cy="1842846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flipV="1">
            <a:off x="6705600" y="2286001"/>
            <a:ext cx="1524000" cy="1987487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олилиния 12"/>
          <p:cNvSpPr/>
          <p:nvPr/>
        </p:nvSpPr>
        <p:spPr>
          <a:xfrm>
            <a:off x="3045408" y="3661244"/>
            <a:ext cx="3244788" cy="503570"/>
          </a:xfrm>
          <a:custGeom>
            <a:avLst/>
            <a:gdLst>
              <a:gd name="connsiteX0" fmla="*/ 307392 w 3244788"/>
              <a:gd name="connsiteY0" fmla="*/ 53506 h 503570"/>
              <a:gd name="connsiteX1" fmla="*/ 193092 w 3244788"/>
              <a:gd name="connsiteY1" fmla="*/ 110656 h 503570"/>
              <a:gd name="connsiteX2" fmla="*/ 107367 w 3244788"/>
              <a:gd name="connsiteY2" fmla="*/ 234481 h 503570"/>
              <a:gd name="connsiteX3" fmla="*/ 59742 w 3244788"/>
              <a:gd name="connsiteY3" fmla="*/ 424981 h 503570"/>
              <a:gd name="connsiteX4" fmla="*/ 1002717 w 3244788"/>
              <a:gd name="connsiteY4" fmla="*/ 453556 h 503570"/>
              <a:gd name="connsiteX5" fmla="*/ 2307642 w 3244788"/>
              <a:gd name="connsiteY5" fmla="*/ 491656 h 503570"/>
              <a:gd name="connsiteX6" fmla="*/ 2698167 w 3244788"/>
              <a:gd name="connsiteY6" fmla="*/ 491656 h 503570"/>
              <a:gd name="connsiteX7" fmla="*/ 3231567 w 3244788"/>
              <a:gd name="connsiteY7" fmla="*/ 482131 h 503570"/>
              <a:gd name="connsiteX8" fmla="*/ 3050592 w 3244788"/>
              <a:gd name="connsiteY8" fmla="*/ 234481 h 503570"/>
              <a:gd name="connsiteX9" fmla="*/ 2698167 w 3244788"/>
              <a:gd name="connsiteY9" fmla="*/ 120181 h 503570"/>
              <a:gd name="connsiteX10" fmla="*/ 2155242 w 3244788"/>
              <a:gd name="connsiteY10" fmla="*/ 5881 h 503570"/>
              <a:gd name="connsiteX11" fmla="*/ 1374192 w 3244788"/>
              <a:gd name="connsiteY11" fmla="*/ 15406 h 503570"/>
              <a:gd name="connsiteX12" fmla="*/ 393117 w 3244788"/>
              <a:gd name="connsiteY12" fmla="*/ 34456 h 503570"/>
              <a:gd name="connsiteX13" fmla="*/ 393117 w 3244788"/>
              <a:gd name="connsiteY13" fmla="*/ 34456 h 503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244788" h="503570">
                <a:moveTo>
                  <a:pt x="307392" y="53506"/>
                </a:moveTo>
                <a:cubicBezTo>
                  <a:pt x="266910" y="67000"/>
                  <a:pt x="226429" y="80494"/>
                  <a:pt x="193092" y="110656"/>
                </a:cubicBezTo>
                <a:cubicBezTo>
                  <a:pt x="159755" y="140818"/>
                  <a:pt x="129592" y="182094"/>
                  <a:pt x="107367" y="234481"/>
                </a:cubicBezTo>
                <a:cubicBezTo>
                  <a:pt x="85142" y="286868"/>
                  <a:pt x="-89483" y="388468"/>
                  <a:pt x="59742" y="424981"/>
                </a:cubicBezTo>
                <a:cubicBezTo>
                  <a:pt x="208967" y="461494"/>
                  <a:pt x="1002717" y="453556"/>
                  <a:pt x="1002717" y="453556"/>
                </a:cubicBezTo>
                <a:lnTo>
                  <a:pt x="2307642" y="491656"/>
                </a:lnTo>
                <a:cubicBezTo>
                  <a:pt x="2590217" y="498006"/>
                  <a:pt x="2698167" y="491656"/>
                  <a:pt x="2698167" y="491656"/>
                </a:cubicBezTo>
                <a:cubicBezTo>
                  <a:pt x="2852154" y="490069"/>
                  <a:pt x="3172829" y="524994"/>
                  <a:pt x="3231567" y="482131"/>
                </a:cubicBezTo>
                <a:cubicBezTo>
                  <a:pt x="3290305" y="439268"/>
                  <a:pt x="3139492" y="294806"/>
                  <a:pt x="3050592" y="234481"/>
                </a:cubicBezTo>
                <a:cubicBezTo>
                  <a:pt x="2961692" y="174156"/>
                  <a:pt x="2847392" y="158281"/>
                  <a:pt x="2698167" y="120181"/>
                </a:cubicBezTo>
                <a:cubicBezTo>
                  <a:pt x="2548942" y="82081"/>
                  <a:pt x="2375905" y="23344"/>
                  <a:pt x="2155242" y="5881"/>
                </a:cubicBezTo>
                <a:cubicBezTo>
                  <a:pt x="1934579" y="-11582"/>
                  <a:pt x="1374192" y="15406"/>
                  <a:pt x="1374192" y="15406"/>
                </a:cubicBezTo>
                <a:lnTo>
                  <a:pt x="393117" y="34456"/>
                </a:lnTo>
                <a:lnTo>
                  <a:pt x="393117" y="34456"/>
                </a:lnTo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 стрелкой 19"/>
          <p:cNvCxnSpPr/>
          <p:nvPr/>
        </p:nvCxnSpPr>
        <p:spPr>
          <a:xfrm>
            <a:off x="6115050" y="4192471"/>
            <a:ext cx="2117665" cy="890877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Полилиния 3"/>
          <p:cNvSpPr/>
          <p:nvPr/>
        </p:nvSpPr>
        <p:spPr>
          <a:xfrm>
            <a:off x="7944556" y="4991100"/>
            <a:ext cx="566031" cy="209579"/>
          </a:xfrm>
          <a:custGeom>
            <a:avLst/>
            <a:gdLst>
              <a:gd name="connsiteX0" fmla="*/ 437444 w 566031"/>
              <a:gd name="connsiteY0" fmla="*/ 0 h 209579"/>
              <a:gd name="connsiteX1" fmla="*/ 542219 w 566031"/>
              <a:gd name="connsiteY1" fmla="*/ 114300 h 209579"/>
              <a:gd name="connsiteX2" fmla="*/ 37394 w 566031"/>
              <a:gd name="connsiteY2" fmla="*/ 209550 h 209579"/>
              <a:gd name="connsiteX3" fmla="*/ 37394 w 566031"/>
              <a:gd name="connsiteY3" fmla="*/ 104775 h 209579"/>
              <a:gd name="connsiteX4" fmla="*/ 37394 w 566031"/>
              <a:gd name="connsiteY4" fmla="*/ 47625 h 209579"/>
              <a:gd name="connsiteX5" fmla="*/ 37394 w 566031"/>
              <a:gd name="connsiteY5" fmla="*/ 47625 h 2095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66031" h="209579">
                <a:moveTo>
                  <a:pt x="437444" y="0"/>
                </a:moveTo>
                <a:cubicBezTo>
                  <a:pt x="523169" y="39687"/>
                  <a:pt x="608894" y="79375"/>
                  <a:pt x="542219" y="114300"/>
                </a:cubicBezTo>
                <a:cubicBezTo>
                  <a:pt x="475544" y="149225"/>
                  <a:pt x="121531" y="211138"/>
                  <a:pt x="37394" y="209550"/>
                </a:cubicBezTo>
                <a:cubicBezTo>
                  <a:pt x="-46744" y="207963"/>
                  <a:pt x="37394" y="104775"/>
                  <a:pt x="37394" y="104775"/>
                </a:cubicBezTo>
                <a:lnTo>
                  <a:pt x="37394" y="47625"/>
                </a:lnTo>
                <a:lnTo>
                  <a:pt x="37394" y="47625"/>
                </a:lnTo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0501067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169229" y="159606"/>
            <a:ext cx="8578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Воскресенский муниципальный район. Станция </a:t>
            </a:r>
            <a:r>
              <a:rPr lang="ru-RU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Берендино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Большого кольца Московской железной дороги. Путь № 9.</a:t>
            </a:r>
            <a:endParaRPr lang="ru-RU" sz="2400" dirty="0"/>
          </a:p>
        </p:txBody>
      </p:sp>
      <p:sp>
        <p:nvSpPr>
          <p:cNvPr id="36" name="Трапеция 35"/>
          <p:cNvSpPr/>
          <p:nvPr/>
        </p:nvSpPr>
        <p:spPr>
          <a:xfrm rot="10800000">
            <a:off x="269875" y="593347"/>
            <a:ext cx="648340" cy="274684"/>
          </a:xfrm>
          <a:prstGeom prst="trapezoi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7" name="Рисунок 3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083" y="127642"/>
            <a:ext cx="642937" cy="843464"/>
          </a:xfrm>
          <a:prstGeom prst="rect">
            <a:avLst/>
          </a:prstGeom>
        </p:spPr>
      </p:pic>
      <p:cxnSp>
        <p:nvCxnSpPr>
          <p:cNvPr id="38" name="Прямая соединительная линия 37"/>
          <p:cNvCxnSpPr/>
          <p:nvPr/>
        </p:nvCxnSpPr>
        <p:spPr>
          <a:xfrm flipV="1">
            <a:off x="386986" y="1096045"/>
            <a:ext cx="9286643" cy="9722"/>
          </a:xfrm>
          <a:prstGeom prst="line">
            <a:avLst/>
          </a:prstGeom>
          <a:ln w="69850" cap="rnd" cmpd="tri">
            <a:prstDash val="solid"/>
          </a:ln>
          <a:effectLst>
            <a:outerShdw blurRad="50800" dist="50800" dir="5400000" algn="ctr" rotWithShape="0">
              <a:schemeClr val="accent1">
                <a:lumMod val="60000"/>
                <a:lumOff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C:\Users\ishenko\Desktop\РГ РЖД\МЖД\15.04.2016\воскресенский мр\схема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6496" b="17719"/>
          <a:stretch/>
        </p:blipFill>
        <p:spPr bwMode="auto">
          <a:xfrm>
            <a:off x="298448" y="1492113"/>
            <a:ext cx="3688927" cy="334037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Прямая соединительная линия 2"/>
          <p:cNvCxnSpPr/>
          <p:nvPr/>
        </p:nvCxnSpPr>
        <p:spPr>
          <a:xfrm>
            <a:off x="2286000" y="2343150"/>
            <a:ext cx="381000" cy="0"/>
          </a:xfrm>
          <a:prstGeom prst="line">
            <a:avLst/>
          </a:prstGeom>
          <a:ln w="889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7" name="Picture 3" descr="J:\гр дворы + логистика\мжд фото\воскресенский м.р\20160415_11253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059" y="1257298"/>
            <a:ext cx="2944569" cy="17145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J:\гр дворы + логистика\мжд фото\воскресенский м.р\20160415_11332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460457" y="1129065"/>
            <a:ext cx="1828802" cy="208527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J:\гр дворы + логистика\мжд фото\воскресенский м.р\20160415_113716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37845"/>
          <a:stretch/>
        </p:blipFill>
        <p:spPr bwMode="auto">
          <a:xfrm rot="5400000">
            <a:off x="5757507" y="2765558"/>
            <a:ext cx="2000252" cy="254247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Блок-схема: узел 12"/>
          <p:cNvSpPr/>
          <p:nvPr/>
        </p:nvSpPr>
        <p:spPr>
          <a:xfrm>
            <a:off x="2133600" y="2286000"/>
            <a:ext cx="152400" cy="1524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5" name="Прямая со стрелкой 14"/>
          <p:cNvCxnSpPr/>
          <p:nvPr/>
        </p:nvCxnSpPr>
        <p:spPr>
          <a:xfrm>
            <a:off x="2286000" y="2438400"/>
            <a:ext cx="4267200" cy="1371600"/>
          </a:xfrm>
          <a:prstGeom prst="straightConnector1">
            <a:avLst/>
          </a:prstGeom>
          <a:ln w="635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flipV="1">
            <a:off x="2438399" y="2076449"/>
            <a:ext cx="3020129" cy="228600"/>
          </a:xfrm>
          <a:prstGeom prst="straightConnector1">
            <a:avLst/>
          </a:prstGeom>
          <a:ln w="635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114665" y="5057779"/>
            <a:ext cx="9654619" cy="1800221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124191" y="5065495"/>
            <a:ext cx="9558963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b="1" dirty="0" smtClean="0"/>
              <a:t>По состоянию на 14.04.2016 в ходе обследования установлено:</a:t>
            </a:r>
          </a:p>
          <a:p>
            <a:pPr marL="285750" indent="-285750" algn="just">
              <a:buFontTx/>
              <a:buChar char="-"/>
            </a:pPr>
            <a:r>
              <a:rPr lang="ru-RU" sz="1400" b="1" dirty="0" smtClean="0"/>
              <a:t>тупиковый путь № 9 (протяженностью 86,0 м)  и стрелочный перевод № 19, входящих в состав </a:t>
            </a:r>
            <a:r>
              <a:rPr lang="ru-RU" sz="1400" b="1" dirty="0" err="1" smtClean="0"/>
              <a:t>тракционных</a:t>
            </a:r>
            <a:r>
              <a:rPr lang="ru-RU" sz="1400" b="1" dirty="0" smtClean="0"/>
              <a:t> путей</a:t>
            </a:r>
            <a:r>
              <a:rPr lang="ru-RU" sz="1400" dirty="0"/>
              <a:t> 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b="1" dirty="0" smtClean="0"/>
              <a:t>к </a:t>
            </a:r>
            <a:r>
              <a:rPr lang="ru-RU" sz="1400" b="1" dirty="0"/>
              <a:t>району контактной сети ЭЧК-101 и тяговой подстанции </a:t>
            </a:r>
            <a:r>
              <a:rPr lang="ru-RU" sz="1400" b="1" dirty="0" smtClean="0"/>
              <a:t>ЭЧЭ-114, использовался для собственных нужд МЖД </a:t>
            </a:r>
            <a:br>
              <a:rPr lang="ru-RU" sz="1400" b="1" dirty="0" smtClean="0"/>
            </a:br>
            <a:r>
              <a:rPr lang="ru-RU" sz="1400" b="1" dirty="0" smtClean="0"/>
              <a:t>(под отстой подвижного состава),</a:t>
            </a:r>
          </a:p>
          <a:p>
            <a:pPr marL="285750" indent="-285750" algn="just">
              <a:buFontTx/>
              <a:buChar char="-"/>
            </a:pPr>
            <a:r>
              <a:rPr lang="ru-RU" sz="1400" b="1" dirty="0" smtClean="0"/>
              <a:t>в 2011 году были демонтированы:  </a:t>
            </a:r>
            <a:r>
              <a:rPr lang="ru-RU" sz="1400" b="1" dirty="0"/>
              <a:t>9-го </a:t>
            </a:r>
            <a:r>
              <a:rPr lang="ru-RU" sz="1400" b="1" dirty="0" smtClean="0"/>
              <a:t>тупиковый путь, стрелочный перевод </a:t>
            </a:r>
            <a:r>
              <a:rPr lang="ru-RU" sz="1400" b="1" dirty="0"/>
              <a:t>№ </a:t>
            </a:r>
            <a:r>
              <a:rPr lang="ru-RU" sz="1400" b="1" dirty="0" smtClean="0"/>
              <a:t>19,</a:t>
            </a:r>
            <a:endParaRPr lang="ru-RU" sz="1400" b="1" dirty="0"/>
          </a:p>
          <a:p>
            <a:pPr marL="285750" indent="-285750" algn="just">
              <a:buFontTx/>
              <a:buChar char="-"/>
            </a:pPr>
            <a:r>
              <a:rPr lang="ru-RU" sz="1400" b="1" dirty="0" smtClean="0"/>
              <a:t>получено согласование на закрытие пути от Московской дирекции инфраструктуры Люберецкой дистанции электроснабжения – филиала ОАО «РЖД» от 18.11.2011 № 306/ЭЧ-16; Администрации Воскресенского </a:t>
            </a:r>
            <a:r>
              <a:rPr lang="ru-RU" sz="1400" b="1" dirty="0" err="1" smtClean="0"/>
              <a:t>м.р</a:t>
            </a:r>
            <a:r>
              <a:rPr lang="ru-RU" sz="1400" b="1" dirty="0" smtClean="0"/>
              <a:t>. </a:t>
            </a:r>
            <a:br>
              <a:rPr lang="ru-RU" sz="1400" b="1" dirty="0" smtClean="0"/>
            </a:br>
            <a:r>
              <a:rPr lang="ru-RU" sz="1400" b="1" dirty="0" smtClean="0"/>
              <a:t>от 27.01.2016 № 4.</a:t>
            </a:r>
          </a:p>
        </p:txBody>
      </p:sp>
      <p:sp>
        <p:nvSpPr>
          <p:cNvPr id="17" name="Овал 16"/>
          <p:cNvSpPr/>
          <p:nvPr/>
        </p:nvSpPr>
        <p:spPr>
          <a:xfrm>
            <a:off x="2260476" y="2089025"/>
            <a:ext cx="216024" cy="216024"/>
          </a:xfrm>
          <a:prstGeom prst="ellipse">
            <a:avLst/>
          </a:prstGeom>
          <a:solidFill>
            <a:srgbClr val="C000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 smtClean="0">
                <a:latin typeface="Cambria" pitchFamily="18" charset="0"/>
              </a:rPr>
              <a:t>9</a:t>
            </a:r>
            <a:endParaRPr lang="ru-RU" sz="1200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2292585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152402" y="6025529"/>
            <a:ext cx="9595428" cy="830997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169229" y="90104"/>
            <a:ext cx="85786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Чеховский муниципальный район. Станция </a:t>
            </a:r>
            <a:r>
              <a:rPr lang="ru-RU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Детково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Большого кольца Московской железной дороги. </a:t>
            </a:r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Перегон </a:t>
            </a:r>
            <a:r>
              <a:rPr lang="ru-RU" sz="20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Детково</a:t>
            </a:r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– </a:t>
            </a:r>
            <a:r>
              <a:rPr lang="ru-RU" sz="20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Повадино</a:t>
            </a:r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в/ч Чехов-2, </a:t>
            </a:r>
            <a:b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главный путь № 1.</a:t>
            </a:r>
            <a:endParaRPr lang="ru-RU" sz="1600" b="1" dirty="0"/>
          </a:p>
        </p:txBody>
      </p:sp>
      <p:sp>
        <p:nvSpPr>
          <p:cNvPr id="36" name="Трапеция 35"/>
          <p:cNvSpPr/>
          <p:nvPr/>
        </p:nvSpPr>
        <p:spPr>
          <a:xfrm rot="10800000">
            <a:off x="269875" y="593347"/>
            <a:ext cx="648340" cy="274684"/>
          </a:xfrm>
          <a:prstGeom prst="trapezoi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7" name="Рисунок 3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083" y="127642"/>
            <a:ext cx="642937" cy="843464"/>
          </a:xfrm>
          <a:prstGeom prst="rect">
            <a:avLst/>
          </a:prstGeom>
        </p:spPr>
      </p:pic>
      <p:cxnSp>
        <p:nvCxnSpPr>
          <p:cNvPr id="38" name="Прямая соединительная линия 37"/>
          <p:cNvCxnSpPr/>
          <p:nvPr/>
        </p:nvCxnSpPr>
        <p:spPr>
          <a:xfrm flipV="1">
            <a:off x="386986" y="1096045"/>
            <a:ext cx="9286643" cy="9722"/>
          </a:xfrm>
          <a:prstGeom prst="line">
            <a:avLst/>
          </a:prstGeom>
          <a:ln w="69850" cap="rnd" cmpd="tri">
            <a:prstDash val="solid"/>
          </a:ln>
          <a:effectLst>
            <a:outerShdw blurRad="50800" dist="50800" dir="5400000" algn="ctr" rotWithShape="0">
              <a:schemeClr val="accent1">
                <a:lumMod val="60000"/>
                <a:lumOff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Прямоугольник 39"/>
          <p:cNvSpPr/>
          <p:nvPr/>
        </p:nvSpPr>
        <p:spPr>
          <a:xfrm>
            <a:off x="152401" y="6025530"/>
            <a:ext cx="959542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dirty="0" smtClean="0"/>
              <a:t>В ходе обследования 28.04.2016 перегона </a:t>
            </a:r>
            <a:r>
              <a:rPr lang="ru-RU" sz="1600" b="1" dirty="0" err="1" smtClean="0"/>
              <a:t>Детково</a:t>
            </a:r>
            <a:r>
              <a:rPr lang="ru-RU" sz="1600" b="1" dirty="0" smtClean="0"/>
              <a:t> – </a:t>
            </a:r>
            <a:r>
              <a:rPr lang="ru-RU" sz="1600" b="1" dirty="0" err="1" smtClean="0"/>
              <a:t>Повадино</a:t>
            </a:r>
            <a:r>
              <a:rPr lang="ru-RU" sz="1600" b="1" dirty="0" smtClean="0"/>
              <a:t> установлено частичное наличие </a:t>
            </a:r>
            <a:r>
              <a:rPr lang="ru-RU" sz="1600" b="1" dirty="0" err="1" smtClean="0"/>
              <a:t>рельсо</a:t>
            </a:r>
            <a:r>
              <a:rPr lang="ru-RU" sz="1600" b="1" dirty="0" smtClean="0"/>
              <a:t>-шпальной решетки от станции до ответвления (частично используется под отстой состава), в сторону ответвления - отсутствие верхнего строения станционных путей, шпал.  </a:t>
            </a:r>
            <a:endParaRPr lang="ru-RU" sz="1600" b="1" dirty="0"/>
          </a:p>
        </p:txBody>
      </p:sp>
      <p:pic>
        <p:nvPicPr>
          <p:cNvPr id="18" name="Рисунок 17"/>
          <p:cNvPicPr/>
          <p:nvPr/>
        </p:nvPicPr>
        <p:blipFill rotWithShape="1">
          <a:blip r:embed="rId4" cstate="print"/>
          <a:srcRect l="10347" t="24414" r="69524" b="28094"/>
          <a:stretch/>
        </p:blipFill>
        <p:spPr bwMode="auto">
          <a:xfrm rot="16200000">
            <a:off x="3697369" y="894239"/>
            <a:ext cx="2667000" cy="331692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pic>
        <p:nvPicPr>
          <p:cNvPr id="4098" name="Picture 2" descr="J:\гр дворы + логистика\мжд фото\чеховский мр\детково\20160428_14273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1358900"/>
            <a:ext cx="2362200" cy="31496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J:\гр дворы + логистика\мжд фото\чеховский мр\детково\20160428_14290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3149887"/>
            <a:ext cx="2190750" cy="27937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J:\гр дворы + логистика\мжд фото\чеховский мр\детково\20160428_143223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3166503"/>
            <a:ext cx="2325213" cy="277709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J:\гр дворы + логистика\мжд фото\чеховский мр\детково\20160428_143305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1" y="1219200"/>
            <a:ext cx="2514600" cy="33528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Прямая со стрелкой 2"/>
          <p:cNvCxnSpPr/>
          <p:nvPr/>
        </p:nvCxnSpPr>
        <p:spPr>
          <a:xfrm flipH="1">
            <a:off x="1409701" y="2133600"/>
            <a:ext cx="2933699" cy="419100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flipH="1">
            <a:off x="3312537" y="2743200"/>
            <a:ext cx="1945263" cy="1849331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>
            <a:off x="5638800" y="2895600"/>
            <a:ext cx="609600" cy="1828800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 flipV="1">
            <a:off x="6515100" y="2495550"/>
            <a:ext cx="2019300" cy="438150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66130085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152402" y="5486400"/>
            <a:ext cx="9595428" cy="1371600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169229" y="90104"/>
            <a:ext cx="85786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Городской округ Дубна. Станция Большая Волга Савеловского направления Московской железной дороги.</a:t>
            </a:r>
            <a: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Участок пути от </a:t>
            </a:r>
            <a:r>
              <a:rPr lang="ru-RU" sz="20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стр.п</a:t>
            </a:r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 № 17 до </a:t>
            </a:r>
            <a:r>
              <a:rPr lang="ru-RU" sz="20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стр.п</a:t>
            </a:r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 № 15со.</a:t>
            </a:r>
            <a:endParaRPr lang="ru-RU" sz="1600" b="1" dirty="0"/>
          </a:p>
        </p:txBody>
      </p:sp>
      <p:sp>
        <p:nvSpPr>
          <p:cNvPr id="36" name="Трапеция 35"/>
          <p:cNvSpPr/>
          <p:nvPr/>
        </p:nvSpPr>
        <p:spPr>
          <a:xfrm rot="10800000">
            <a:off x="269875" y="593347"/>
            <a:ext cx="648340" cy="274684"/>
          </a:xfrm>
          <a:prstGeom prst="trapezoi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7" name="Рисунок 3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083" y="127642"/>
            <a:ext cx="642937" cy="843464"/>
          </a:xfrm>
          <a:prstGeom prst="rect">
            <a:avLst/>
          </a:prstGeom>
        </p:spPr>
      </p:pic>
      <p:cxnSp>
        <p:nvCxnSpPr>
          <p:cNvPr id="38" name="Прямая соединительная линия 37"/>
          <p:cNvCxnSpPr/>
          <p:nvPr/>
        </p:nvCxnSpPr>
        <p:spPr>
          <a:xfrm flipV="1">
            <a:off x="386986" y="1096045"/>
            <a:ext cx="9286643" cy="9722"/>
          </a:xfrm>
          <a:prstGeom prst="line">
            <a:avLst/>
          </a:prstGeom>
          <a:ln w="69850" cap="rnd" cmpd="tri">
            <a:prstDash val="solid"/>
          </a:ln>
          <a:effectLst>
            <a:outerShdw blurRad="50800" dist="50800" dir="5400000" algn="ctr" rotWithShape="0">
              <a:schemeClr val="accent1">
                <a:lumMod val="60000"/>
                <a:lumOff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Прямоугольник 39"/>
          <p:cNvSpPr/>
          <p:nvPr/>
        </p:nvSpPr>
        <p:spPr>
          <a:xfrm>
            <a:off x="152403" y="5486400"/>
            <a:ext cx="959542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dirty="0" smtClean="0"/>
              <a:t>В ходе обследования 07.07.2016 участка пути от стр.п. 17 до стр.п. № 15со установлено наличие ж/д путей в удовлетворительном состоянии (90 м). По данному направлению обслуживалось предприятие ДСК-10. Договор на обслуживании пути расторгнут. Планируется закрытие пути для дальнейшего перевода из категории общего пользования в категорию необщего пользования с последующей консервацией сроком на 5 лет.  </a:t>
            </a:r>
            <a:endParaRPr lang="ru-RU" sz="16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8677" t="46797" r="38088" b="29281"/>
          <a:stretch/>
        </p:blipFill>
        <p:spPr bwMode="auto">
          <a:xfrm rot="10800000">
            <a:off x="82280" y="1371600"/>
            <a:ext cx="9735671" cy="2460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Овал 18"/>
          <p:cNvSpPr/>
          <p:nvPr/>
        </p:nvSpPr>
        <p:spPr>
          <a:xfrm>
            <a:off x="1981200" y="2743200"/>
            <a:ext cx="216024" cy="216024"/>
          </a:xfrm>
          <a:prstGeom prst="ellipse">
            <a:avLst/>
          </a:prstGeom>
          <a:solidFill>
            <a:srgbClr val="C000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200" dirty="0">
              <a:latin typeface="Cambria" pitchFamily="18" charset="0"/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2819400" y="2586194"/>
            <a:ext cx="216024" cy="216024"/>
          </a:xfrm>
          <a:prstGeom prst="ellipse">
            <a:avLst/>
          </a:prstGeom>
          <a:solidFill>
            <a:srgbClr val="C000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200" dirty="0">
              <a:latin typeface="Cambria" pitchFamily="18" charset="0"/>
            </a:endParaRPr>
          </a:p>
        </p:txBody>
      </p:sp>
      <p:sp>
        <p:nvSpPr>
          <p:cNvPr id="2" name="Полилиния 1"/>
          <p:cNvSpPr/>
          <p:nvPr/>
        </p:nvSpPr>
        <p:spPr>
          <a:xfrm>
            <a:off x="2114550" y="2722739"/>
            <a:ext cx="742950" cy="115711"/>
          </a:xfrm>
          <a:custGeom>
            <a:avLst/>
            <a:gdLst>
              <a:gd name="connsiteX0" fmla="*/ 0 w 742950"/>
              <a:gd name="connsiteY0" fmla="*/ 115711 h 115711"/>
              <a:gd name="connsiteX1" fmla="*/ 133350 w 742950"/>
              <a:gd name="connsiteY1" fmla="*/ 77611 h 115711"/>
              <a:gd name="connsiteX2" fmla="*/ 228600 w 742950"/>
              <a:gd name="connsiteY2" fmla="*/ 49036 h 115711"/>
              <a:gd name="connsiteX3" fmla="*/ 342900 w 742950"/>
              <a:gd name="connsiteY3" fmla="*/ 20461 h 115711"/>
              <a:gd name="connsiteX4" fmla="*/ 485775 w 742950"/>
              <a:gd name="connsiteY4" fmla="*/ 1411 h 115711"/>
              <a:gd name="connsiteX5" fmla="*/ 685800 w 742950"/>
              <a:gd name="connsiteY5" fmla="*/ 1411 h 115711"/>
              <a:gd name="connsiteX6" fmla="*/ 742950 w 742950"/>
              <a:gd name="connsiteY6" fmla="*/ 1411 h 1157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2950" h="115711">
                <a:moveTo>
                  <a:pt x="0" y="115711"/>
                </a:moveTo>
                <a:lnTo>
                  <a:pt x="133350" y="77611"/>
                </a:lnTo>
                <a:cubicBezTo>
                  <a:pt x="171450" y="66499"/>
                  <a:pt x="193675" y="58561"/>
                  <a:pt x="228600" y="49036"/>
                </a:cubicBezTo>
                <a:cubicBezTo>
                  <a:pt x="263525" y="39511"/>
                  <a:pt x="300038" y="28398"/>
                  <a:pt x="342900" y="20461"/>
                </a:cubicBezTo>
                <a:cubicBezTo>
                  <a:pt x="385762" y="12524"/>
                  <a:pt x="428625" y="4586"/>
                  <a:pt x="485775" y="1411"/>
                </a:cubicBezTo>
                <a:cubicBezTo>
                  <a:pt x="542925" y="-1764"/>
                  <a:pt x="685800" y="1411"/>
                  <a:pt x="685800" y="1411"/>
                </a:cubicBezTo>
                <a:lnTo>
                  <a:pt x="742950" y="1411"/>
                </a:lnTo>
              </a:path>
            </a:pathLst>
          </a:cu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" name="Прямая со стрелкой 5"/>
          <p:cNvCxnSpPr/>
          <p:nvPr/>
        </p:nvCxnSpPr>
        <p:spPr>
          <a:xfrm>
            <a:off x="3035424" y="3200400"/>
            <a:ext cx="4279776" cy="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4305300" y="3276600"/>
            <a:ext cx="2133600" cy="228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chemeClr val="tx1"/>
                </a:solidFill>
              </a:rPr>
              <a:t>Главный ход на Дубну сохраняется</a:t>
            </a:r>
            <a:endParaRPr lang="ru-RU" sz="1000" b="1" dirty="0">
              <a:solidFill>
                <a:schemeClr val="tx1"/>
              </a:solidFill>
            </a:endParaRPr>
          </a:p>
        </p:txBody>
      </p:sp>
      <p:pic>
        <p:nvPicPr>
          <p:cNvPr id="1027" name="Picture 3" descr="C:\Users\ishenko\Desktop\РГ РЖД\МЖД\07.07.2016\20160707_09460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11" y="1215264"/>
            <a:ext cx="1789807" cy="134235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ishenko\Desktop\РГ РЖД\МЖД\07.07.2016\20160707_09475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825" y="3538204"/>
            <a:ext cx="2190750" cy="18288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ishenko\Desktop\РГ РЖД\МЖД\07.07.2016\20160707_094855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3823954"/>
            <a:ext cx="2032000" cy="1524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ishenko\Desktop\РГ РЖД\МЖД\07.07.2016\20160707_094954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0521" y="1318178"/>
            <a:ext cx="1640543" cy="12304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ishenko\Desktop\РГ РЖД\МЖД\07.07.2016\20160707_095220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285670"/>
            <a:ext cx="1816224" cy="136216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9" name="Прямая со стрелкой 28"/>
          <p:cNvCxnSpPr>
            <a:stCxn id="19" idx="4"/>
          </p:cNvCxnSpPr>
          <p:nvPr/>
        </p:nvCxnSpPr>
        <p:spPr>
          <a:xfrm>
            <a:off x="2089212" y="2959224"/>
            <a:ext cx="100500" cy="1269876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 flipH="1" flipV="1">
            <a:off x="918216" y="2002708"/>
            <a:ext cx="285748" cy="720031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>
            <a:stCxn id="20" idx="7"/>
          </p:cNvCxnSpPr>
          <p:nvPr/>
        </p:nvCxnSpPr>
        <p:spPr>
          <a:xfrm flipV="1">
            <a:off x="3003788" y="1966754"/>
            <a:ext cx="1301512" cy="651076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>
            <a:stCxn id="2" idx="3"/>
          </p:cNvCxnSpPr>
          <p:nvPr/>
        </p:nvCxnSpPr>
        <p:spPr>
          <a:xfrm>
            <a:off x="2457450" y="2743200"/>
            <a:ext cx="2038350" cy="1842754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>
          <a:xfrm flipV="1">
            <a:off x="5175312" y="1886442"/>
            <a:ext cx="1911288" cy="856758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flipH="1" flipV="1">
            <a:off x="557981" y="2780594"/>
            <a:ext cx="847432" cy="158874"/>
          </a:xfrm>
          <a:prstGeom prst="straightConnector1">
            <a:avLst/>
          </a:prstGeom>
          <a:ln w="3492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Прямоугольник 49"/>
          <p:cNvSpPr/>
          <p:nvPr/>
        </p:nvSpPr>
        <p:spPr>
          <a:xfrm rot="449240">
            <a:off x="282650" y="2941955"/>
            <a:ext cx="1272371" cy="228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chemeClr val="tx1"/>
                </a:solidFill>
              </a:rPr>
              <a:t>Большая Волга</a:t>
            </a:r>
            <a:endParaRPr lang="ru-RU" sz="1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5590401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169229" y="159606"/>
            <a:ext cx="85786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Обследование </a:t>
            </a: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железнодорожной инфраструктуры станций 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Московской железной дороги на территории Московской </a:t>
            </a: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области</a:t>
            </a:r>
            <a:endParaRPr lang="ru-RU" sz="1600" dirty="0">
              <a:latin typeface="+mn-lt"/>
            </a:endParaRPr>
          </a:p>
        </p:txBody>
      </p:sp>
      <p:sp>
        <p:nvSpPr>
          <p:cNvPr id="36" name="Трапеция 35"/>
          <p:cNvSpPr/>
          <p:nvPr/>
        </p:nvSpPr>
        <p:spPr>
          <a:xfrm rot="10800000">
            <a:off x="269875" y="593347"/>
            <a:ext cx="648340" cy="274684"/>
          </a:xfrm>
          <a:prstGeom prst="trapezoi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7" name="Рисунок 3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083" y="127642"/>
            <a:ext cx="642937" cy="843464"/>
          </a:xfrm>
          <a:prstGeom prst="rect">
            <a:avLst/>
          </a:prstGeom>
        </p:spPr>
      </p:pic>
      <p:cxnSp>
        <p:nvCxnSpPr>
          <p:cNvPr id="38" name="Прямая соединительная линия 37"/>
          <p:cNvCxnSpPr/>
          <p:nvPr/>
        </p:nvCxnSpPr>
        <p:spPr>
          <a:xfrm flipV="1">
            <a:off x="386986" y="1096045"/>
            <a:ext cx="9286643" cy="9722"/>
          </a:xfrm>
          <a:prstGeom prst="line">
            <a:avLst/>
          </a:prstGeom>
          <a:ln w="69850" cap="rnd" cmpd="tri">
            <a:prstDash val="solid"/>
          </a:ln>
          <a:effectLst>
            <a:outerShdw blurRad="50800" dist="50800" dir="5400000" algn="ctr" rotWithShape="0">
              <a:schemeClr val="accent1">
                <a:lumMod val="60000"/>
                <a:lumOff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405262" y="1105767"/>
            <a:ext cx="9268367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Основание:</a:t>
            </a:r>
          </a:p>
          <a:p>
            <a:pPr marL="285750" indent="-285750" algn="just">
              <a:buFontTx/>
              <a:buChar char="-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обращение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заместителя начальника Московской железной дороги – филиала ОАО «РЖД»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Шулянского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от 16.02.2016 №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исх-1530/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моск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marL="285750" indent="-285750" algn="just">
              <a:buFontTx/>
              <a:buChar char="-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обращение заместителя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начальника Московской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железной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дороги – филиала ОАО «РЖД»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В.С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Рабчука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от 05.04.2016 №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исх-3291/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моск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marL="285750" indent="-285750" algn="just">
              <a:buFontTx/>
              <a:buChar char="-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обращение Московской дирекции инфраструктуры – филиала ОАО «РЖД» от 27.05.2016 № исх-4961/МОСКДЧ по станции Большая Волга.</a:t>
            </a:r>
          </a:p>
          <a:p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Цель:</a:t>
            </a:r>
          </a:p>
          <a:p>
            <a:pPr marL="285750" indent="-285750" algn="just">
              <a:buFontTx/>
              <a:buChar char="-"/>
            </a:pP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Обследование железнодорожных путей станций Московской железной дороги на предмет их использования.</a:t>
            </a:r>
          </a:p>
          <a:p>
            <a:pPr marL="285750" indent="-285750" algn="just">
              <a:buFontTx/>
              <a:buChar char="-"/>
            </a:pP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информации от администраций муниципальных образований, ЦИОГВ МО на предмет сохранения (восстановления) железнодорожных путей с целью сохранения производственных мощностей или привлечения инвесторов.</a:t>
            </a:r>
          </a:p>
          <a:p>
            <a:pPr marL="285750" indent="-285750" algn="just">
              <a:buFontTx/>
              <a:buChar char="-"/>
            </a:pP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информации от ОАО «РЖД» о назначении железнодорожных путей, причинах </a:t>
            </a:r>
            <a:b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невостребованности, перспективах их использования.</a:t>
            </a:r>
          </a:p>
          <a:p>
            <a:pPr marL="285750" indent="-285750" algn="just">
              <a:buFontTx/>
              <a:buChar char="-"/>
            </a:pP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предложений по оптимизации железнодорожных путей общего пользования, планируемых к закрытию и списанию в связи с демонтажем или к закрытию для дальнейшей консервации.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6346338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169229" y="159606"/>
            <a:ext cx="85786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734D00"/>
                </a:solidFill>
                <a:ea typeface="+mj-ea"/>
                <a:cs typeface="Arial" panose="020B0604020202020204" pitchFamily="34" charset="0"/>
              </a:rPr>
              <a:t>Задачи участникам заседания МВК</a:t>
            </a:r>
            <a:endParaRPr lang="ru-RU" sz="1600" dirty="0">
              <a:latin typeface="+mn-lt"/>
            </a:endParaRPr>
          </a:p>
        </p:txBody>
      </p:sp>
      <p:sp>
        <p:nvSpPr>
          <p:cNvPr id="36" name="Трапеция 35"/>
          <p:cNvSpPr/>
          <p:nvPr/>
        </p:nvSpPr>
        <p:spPr>
          <a:xfrm rot="10800000">
            <a:off x="269875" y="593347"/>
            <a:ext cx="648340" cy="274684"/>
          </a:xfrm>
          <a:prstGeom prst="trapezoi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7" name="Рисунок 3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083" y="127642"/>
            <a:ext cx="642937" cy="843464"/>
          </a:xfrm>
          <a:prstGeom prst="rect">
            <a:avLst/>
          </a:prstGeom>
        </p:spPr>
      </p:pic>
      <p:cxnSp>
        <p:nvCxnSpPr>
          <p:cNvPr id="38" name="Прямая соединительная линия 37"/>
          <p:cNvCxnSpPr/>
          <p:nvPr/>
        </p:nvCxnSpPr>
        <p:spPr>
          <a:xfrm flipV="1">
            <a:off x="386986" y="1096045"/>
            <a:ext cx="9286643" cy="9722"/>
          </a:xfrm>
          <a:prstGeom prst="line">
            <a:avLst/>
          </a:prstGeom>
          <a:ln w="69850" cap="rnd" cmpd="tri">
            <a:prstDash val="solid"/>
          </a:ln>
          <a:effectLst>
            <a:outerShdw blurRad="50800" dist="50800" dir="5400000" algn="ctr" rotWithShape="0">
              <a:schemeClr val="accent1">
                <a:lumMod val="60000"/>
                <a:lumOff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Прямоугольник 3"/>
          <p:cNvSpPr/>
          <p:nvPr/>
        </p:nvSpPr>
        <p:spPr>
          <a:xfrm>
            <a:off x="340867" y="1371600"/>
            <a:ext cx="9107934" cy="419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ru-RU" sz="2800" dirty="0" smtClean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Муниципальным образованиям Московской области направить предложения по закрытию (консервации) железнодорожных путей общего пользования, в том числе малоинтенсивных линий и участков по станциям Московской железной дороги.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endParaRPr lang="ru-RU" sz="2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Межведомственной комиссии руководствуясь результатами обследования, предложениями муниципальных образований Московской области и ОАО «РЖД» выработать решения по закрытию (консервации) железнодорожных путей общего пользования, в том числе малоинтенсивных линий и участков в рамках выполнения требований Порядка закрытия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железнодорожных путей общего пользования, в том числе малоинтенсивных линий и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участков, утвержденного приказом Минтранса России от 22.12.2011 № 327. </a:t>
            </a:r>
          </a:p>
          <a:p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7878507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169229" y="159606"/>
            <a:ext cx="85786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Итоги обследования </a:t>
            </a: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железнодорожной инфраструктуры станций 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Московской железной дороги на территории Московской </a:t>
            </a: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области</a:t>
            </a:r>
            <a:endParaRPr lang="ru-RU" sz="1600" dirty="0">
              <a:latin typeface="+mn-lt"/>
            </a:endParaRPr>
          </a:p>
        </p:txBody>
      </p:sp>
      <p:sp>
        <p:nvSpPr>
          <p:cNvPr id="36" name="Трапеция 35"/>
          <p:cNvSpPr/>
          <p:nvPr/>
        </p:nvSpPr>
        <p:spPr>
          <a:xfrm rot="10800000">
            <a:off x="269875" y="593347"/>
            <a:ext cx="648340" cy="274684"/>
          </a:xfrm>
          <a:prstGeom prst="trapezoi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7" name="Рисунок 3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083" y="127642"/>
            <a:ext cx="642937" cy="843464"/>
          </a:xfrm>
          <a:prstGeom prst="rect">
            <a:avLst/>
          </a:prstGeom>
        </p:spPr>
      </p:pic>
      <p:cxnSp>
        <p:nvCxnSpPr>
          <p:cNvPr id="38" name="Прямая соединительная линия 37"/>
          <p:cNvCxnSpPr/>
          <p:nvPr/>
        </p:nvCxnSpPr>
        <p:spPr>
          <a:xfrm flipV="1">
            <a:off x="386986" y="1096045"/>
            <a:ext cx="9286643" cy="9722"/>
          </a:xfrm>
          <a:prstGeom prst="line">
            <a:avLst/>
          </a:prstGeom>
          <a:ln w="69850" cap="rnd" cmpd="tri">
            <a:prstDash val="solid"/>
          </a:ln>
          <a:effectLst>
            <a:outerShdw blurRad="50800" dist="50800" dir="5400000" algn="ctr" rotWithShape="0">
              <a:schemeClr val="accent1">
                <a:lumMod val="60000"/>
                <a:lumOff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98" name="Picture 2" descr="http://img-fotki.yandex.ru/get/6429/27376711.65/0_64fdd_b9f199b9_XXL.jpe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8763" t="3831" r="24479" b="2855"/>
          <a:stretch/>
        </p:blipFill>
        <p:spPr bwMode="auto">
          <a:xfrm>
            <a:off x="426658" y="1219200"/>
            <a:ext cx="5175493" cy="511492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487097" y="3732923"/>
            <a:ext cx="1699853" cy="241980"/>
          </a:xfrm>
          <a:prstGeom prst="rect">
            <a:avLst/>
          </a:prstGeom>
          <a:solidFill>
            <a:schemeClr val="bg1"/>
          </a:solidFill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lang="ru-RU" sz="1100" dirty="0" smtClean="0"/>
              <a:t>Большое кольцо МЖД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4048126" y="1465420"/>
            <a:ext cx="1554025" cy="226591"/>
          </a:xfrm>
          <a:prstGeom prst="rect">
            <a:avLst/>
          </a:prstGeom>
          <a:solidFill>
            <a:schemeClr val="bg1"/>
          </a:solidFill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lang="ru-RU" sz="1000" dirty="0" smtClean="0"/>
              <a:t>Ярославское направление</a:t>
            </a:r>
            <a:endParaRPr lang="ru-RU" sz="1000" dirty="0"/>
          </a:p>
        </p:txBody>
      </p:sp>
      <p:graphicFrame>
        <p:nvGraphicFramePr>
          <p:cNvPr id="23" name="Таблица 2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264523627"/>
              </p:ext>
            </p:extLst>
          </p:nvPr>
        </p:nvGraphicFramePr>
        <p:xfrm>
          <a:off x="5791200" y="1600200"/>
          <a:ext cx="3962402" cy="199228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90602"/>
                <a:gridCol w="1295400"/>
                <a:gridCol w="838200"/>
                <a:gridCol w="838200"/>
              </a:tblGrid>
              <a:tr h="480949"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000" b="0" i="1" u="none" strike="noStrike" dirty="0">
                          <a:effectLst/>
                        </a:rPr>
                        <a:t>Направление</a:t>
                      </a:r>
                      <a:endParaRPr lang="ru-RU" sz="1000" b="0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319" marR="10319" marT="9525" marB="0" anchor="ctr"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000" b="0" i="1" u="none" strike="noStrike" dirty="0" smtClean="0">
                          <a:effectLst/>
                        </a:rPr>
                        <a:t>Количество станций</a:t>
                      </a:r>
                      <a:endParaRPr lang="ru-RU" sz="1000" b="0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319" marR="10319" marT="9525" marB="0" anchor="ctr"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1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Закрытие путей </a:t>
                      </a:r>
                      <a:br>
                        <a:rPr lang="ru-RU" sz="1000" b="0" i="1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000" b="0" i="1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 последующим (ей)</a:t>
                      </a:r>
                    </a:p>
                  </a:txBody>
                  <a:tcPr marL="10319" marR="10319" marT="9525" marB="0" anchor="ctr"/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00" b="0" i="1" u="none" strike="noStrike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319" marR="10319" marT="9525" marB="0" anchor="ctr"/>
                </a:tc>
              </a:tr>
              <a:tr h="480949">
                <a:tc vMerge="1">
                  <a:txBody>
                    <a:bodyPr/>
                    <a:lstStyle/>
                    <a:p>
                      <a:pPr algn="ctr" fontAlgn="b"/>
                      <a:endParaRPr lang="ru-RU" sz="1000" b="0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319" marR="10319" marT="9525" marB="0" anchor="ctr"/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000" b="0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319" marR="10319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1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демонтажем</a:t>
                      </a:r>
                    </a:p>
                  </a:txBody>
                  <a:tcPr marL="10319" marR="10319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1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консервацией</a:t>
                      </a:r>
                    </a:p>
                  </a:txBody>
                  <a:tcPr marL="10319" marR="10319" marT="9525" marB="0" anchor="ctr"/>
                </a:tc>
              </a:tr>
              <a:tr h="210429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БК МЖД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319" marR="10319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319" marR="10319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319" marR="10319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319" marR="10319" marT="9525" marB="0" anchor="b"/>
                </a:tc>
              </a:tr>
              <a:tr h="210429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Ярославское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319" marR="10319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319" marR="10319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319" marR="10319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319" marR="10319" marT="9525" marB="0" anchor="b"/>
                </a:tc>
              </a:tr>
              <a:tr h="205555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Рязанское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319" marR="10319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319" marR="10319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319" marR="10319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319" marR="10319" marT="9525" marB="0" anchor="b"/>
                </a:tc>
              </a:tr>
              <a:tr h="201987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Савеловское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319" marR="10319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319" marR="10319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319" marR="10319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319" marR="10319" marT="9525" marB="0" anchor="b"/>
                </a:tc>
              </a:tr>
              <a:tr h="201987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u="none" strike="noStrike" dirty="0">
                          <a:effectLst/>
                        </a:rPr>
                        <a:t>Итого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319" marR="10319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319" marR="10319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319" marR="10319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319" marR="10319" marT="9525" marB="0" anchor="b"/>
                </a:tc>
              </a:tr>
            </a:tbl>
          </a:graphicData>
        </a:graphic>
      </p:graphicFrame>
      <p:sp>
        <p:nvSpPr>
          <p:cNvPr id="24" name="TextBox 7"/>
          <p:cNvSpPr txBox="1">
            <a:spLocks noChangeArrowheads="1"/>
          </p:cNvSpPr>
          <p:nvPr/>
        </p:nvSpPr>
        <p:spPr bwMode="auto">
          <a:xfrm>
            <a:off x="6277117" y="1270939"/>
            <a:ext cx="3140347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 b="1" u="sng" dirty="0">
                <a:latin typeface="Times New Roman" pitchFamily="18" charset="0"/>
                <a:cs typeface="Times New Roman" pitchFamily="18" charset="0"/>
              </a:rPr>
              <a:t>По территории Московской области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6851" t="22435" r="42760" b="27097"/>
          <a:stretch/>
        </p:blipFill>
        <p:spPr bwMode="auto">
          <a:xfrm>
            <a:off x="8447639" y="2520779"/>
            <a:ext cx="152400" cy="142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4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6851" t="22435" r="42760" b="27097"/>
          <a:stretch/>
        </p:blipFill>
        <p:spPr bwMode="auto">
          <a:xfrm>
            <a:off x="8447639" y="2743200"/>
            <a:ext cx="152400" cy="142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4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6851" t="22435" r="42760" b="27097"/>
          <a:stretch/>
        </p:blipFill>
        <p:spPr bwMode="auto">
          <a:xfrm>
            <a:off x="8444995" y="2950534"/>
            <a:ext cx="152400" cy="142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4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6851" t="22435" r="42760" b="27097"/>
          <a:stretch/>
        </p:blipFill>
        <p:spPr bwMode="auto">
          <a:xfrm>
            <a:off x="9178088" y="2743199"/>
            <a:ext cx="152400" cy="142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" name="TextBox 45"/>
          <p:cNvSpPr txBox="1"/>
          <p:nvPr/>
        </p:nvSpPr>
        <p:spPr>
          <a:xfrm>
            <a:off x="1352115" y="1270939"/>
            <a:ext cx="1662289" cy="226591"/>
          </a:xfrm>
          <a:prstGeom prst="rect">
            <a:avLst/>
          </a:prstGeom>
          <a:solidFill>
            <a:schemeClr val="bg1"/>
          </a:solidFill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lang="ru-RU" sz="1000" dirty="0" smtClean="0"/>
              <a:t>Савеловское направление</a:t>
            </a:r>
            <a:endParaRPr lang="ru-RU" sz="1000" dirty="0"/>
          </a:p>
        </p:txBody>
      </p:sp>
      <p:pic>
        <p:nvPicPr>
          <p:cNvPr id="49" name="Picture 5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1335" t="43581" r="51413" b="40212"/>
          <a:stretch/>
        </p:blipFill>
        <p:spPr bwMode="auto">
          <a:xfrm>
            <a:off x="1361565" y="1497530"/>
            <a:ext cx="546626" cy="226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" name="Овал 47"/>
          <p:cNvSpPr/>
          <p:nvPr/>
        </p:nvSpPr>
        <p:spPr>
          <a:xfrm>
            <a:off x="1908191" y="1470704"/>
            <a:ext cx="216024" cy="216024"/>
          </a:xfrm>
          <a:prstGeom prst="ellipse">
            <a:avLst/>
          </a:prstGeom>
          <a:solidFill>
            <a:srgbClr val="C000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 smtClean="0">
                <a:latin typeface="Cambria" pitchFamily="18" charset="0"/>
              </a:rPr>
              <a:t>1</a:t>
            </a:r>
            <a:endParaRPr lang="ru-RU" sz="1200" dirty="0">
              <a:latin typeface="Cambria" pitchFamily="18" charset="0"/>
            </a:endParaRPr>
          </a:p>
        </p:txBody>
      </p:sp>
      <p:pic>
        <p:nvPicPr>
          <p:cNvPr id="53" name="Picture 5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1335" t="43581" r="51413" b="40212"/>
          <a:stretch/>
        </p:blipFill>
        <p:spPr bwMode="auto">
          <a:xfrm>
            <a:off x="4049663" y="1693162"/>
            <a:ext cx="544615" cy="194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Овал 40"/>
          <p:cNvSpPr/>
          <p:nvPr/>
        </p:nvSpPr>
        <p:spPr>
          <a:xfrm>
            <a:off x="4573437" y="1686728"/>
            <a:ext cx="216024" cy="216024"/>
          </a:xfrm>
          <a:prstGeom prst="ellipse">
            <a:avLst/>
          </a:prstGeom>
          <a:solidFill>
            <a:srgbClr val="C000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 smtClean="0">
                <a:latin typeface="Cambria" pitchFamily="18" charset="0"/>
              </a:rPr>
              <a:t>5</a:t>
            </a:r>
            <a:endParaRPr lang="ru-RU" sz="1200" dirty="0">
              <a:latin typeface="Cambria" pitchFamily="18" charset="0"/>
            </a:endParaRPr>
          </a:p>
        </p:txBody>
      </p:sp>
      <p:pic>
        <p:nvPicPr>
          <p:cNvPr id="56" name="Picture 5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1335" t="43581" r="51413" b="40212"/>
          <a:stretch/>
        </p:blipFill>
        <p:spPr bwMode="auto">
          <a:xfrm>
            <a:off x="485673" y="3966521"/>
            <a:ext cx="544615" cy="214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" name="Овал 43"/>
          <p:cNvSpPr/>
          <p:nvPr/>
        </p:nvSpPr>
        <p:spPr>
          <a:xfrm>
            <a:off x="1023110" y="3964569"/>
            <a:ext cx="216024" cy="216024"/>
          </a:xfrm>
          <a:prstGeom prst="ellipse">
            <a:avLst/>
          </a:prstGeom>
          <a:solidFill>
            <a:srgbClr val="C000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 smtClean="0">
                <a:latin typeface="Cambria" pitchFamily="18" charset="0"/>
              </a:rPr>
              <a:t>4</a:t>
            </a:r>
            <a:endParaRPr lang="ru-RU" sz="1200" dirty="0">
              <a:latin typeface="Cambria" pitchFamily="18" charset="0"/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5751462" y="3754925"/>
            <a:ext cx="1051309" cy="637264"/>
          </a:xfrm>
          <a:prstGeom prst="rect">
            <a:avLst/>
          </a:prstGeom>
          <a:solidFill>
            <a:srgbClr val="FFC000"/>
          </a:solidFill>
          <a:ln w="25400" cap="flat" cmpd="sng" algn="ctr">
            <a:solidFill>
              <a:srgbClr val="FFC000"/>
            </a:solidFill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kern="0" dirty="0" smtClean="0">
                <a:solidFill>
                  <a:srgbClr val="3F3F3F"/>
                </a:solidFill>
                <a:latin typeface="Segoe UI" panose="020B0502040204020203" pitchFamily="34" charset="0"/>
                <a:cs typeface="Arial" panose="020B0604020202020204" pitchFamily="34" charset="0"/>
              </a:rPr>
              <a:t>9 </a:t>
            </a:r>
            <a:r>
              <a:rPr lang="ru-RU" sz="800" b="1" kern="0" dirty="0" smtClean="0">
                <a:solidFill>
                  <a:srgbClr val="3F3F3F"/>
                </a:solidFill>
                <a:latin typeface="Segoe UI" panose="020B0502040204020203" pitchFamily="34" charset="0"/>
                <a:cs typeface="Arial" panose="020B0604020202020204" pitchFamily="34" charset="0"/>
              </a:rPr>
              <a:t>муниципальных образований</a:t>
            </a:r>
            <a:endParaRPr lang="ru-RU" sz="800" kern="0" dirty="0" smtClean="0">
              <a:solidFill>
                <a:srgbClr val="3F3F3F"/>
              </a:solidFill>
              <a:latin typeface="Segoe UI" panose="020B0502040204020203" pitchFamily="34" charset="0"/>
              <a:cs typeface="Arial" panose="020B0604020202020204" pitchFamily="34" charset="0"/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6867525" y="3754925"/>
            <a:ext cx="790015" cy="637264"/>
          </a:xfrm>
          <a:prstGeom prst="rect">
            <a:avLst/>
          </a:prstGeom>
          <a:solidFill>
            <a:srgbClr val="FFC000"/>
          </a:solidFill>
          <a:ln w="25400" cap="flat" cmpd="sng" algn="ctr">
            <a:solidFill>
              <a:srgbClr val="FFC000"/>
            </a:solidFill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kern="0" dirty="0" smtClean="0">
                <a:solidFill>
                  <a:srgbClr val="3F3F3F"/>
                </a:solidFill>
                <a:latin typeface="Segoe UI" panose="020B0502040204020203" pitchFamily="34" charset="0"/>
                <a:cs typeface="Arial" panose="020B0604020202020204" pitchFamily="34" charset="0"/>
              </a:rPr>
              <a:t>11 </a:t>
            </a:r>
            <a:r>
              <a:rPr lang="ru-RU" sz="1100" b="1" kern="0" dirty="0" smtClean="0">
                <a:solidFill>
                  <a:srgbClr val="3F3F3F"/>
                </a:solidFill>
                <a:latin typeface="Segoe UI" panose="020B0502040204020203" pitchFamily="34" charset="0"/>
                <a:cs typeface="Arial" panose="020B0604020202020204" pitchFamily="34" charset="0"/>
              </a:rPr>
              <a:t>станций</a:t>
            </a:r>
            <a:endParaRPr lang="ru-RU" sz="1100" kern="0" dirty="0" smtClean="0">
              <a:solidFill>
                <a:srgbClr val="3F3F3F"/>
              </a:solidFill>
              <a:latin typeface="Segoe UI" panose="020B0502040204020203" pitchFamily="34" charset="0"/>
              <a:cs typeface="Arial" panose="020B0604020202020204" pitchFamily="34" charset="0"/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7707146" y="3754925"/>
            <a:ext cx="1987039" cy="637264"/>
          </a:xfrm>
          <a:prstGeom prst="rect">
            <a:avLst/>
          </a:prstGeom>
          <a:noFill/>
          <a:ln w="25400" cap="flat" cmpd="sng" algn="ctr">
            <a:solidFill>
              <a:srgbClr val="FFC000"/>
            </a:solidFill>
            <a:prstDash val="solid"/>
          </a:ln>
          <a:effectLst/>
        </p:spPr>
        <p:txBody>
          <a:bodyPr lIns="0" rIns="0" rtlCol="0" anchor="ctr"/>
          <a:lstStyle/>
          <a:p>
            <a:pPr algn="ctr" eaLnBrk="0" hangingPunct="0"/>
            <a:r>
              <a:rPr lang="ru-RU" sz="1400" b="1" kern="0" dirty="0" smtClean="0">
                <a:solidFill>
                  <a:srgbClr val="3F3F3F"/>
                </a:solidFill>
                <a:latin typeface="Segoe UI" panose="020B0502040204020203" pitchFamily="34" charset="0"/>
                <a:cs typeface="Arial" panose="020B0604020202020204" pitchFamily="34" charset="0"/>
              </a:rPr>
              <a:t>Обследование малоинтенсивных ж/д путей</a:t>
            </a:r>
            <a:endParaRPr lang="ru-RU" sz="1400" b="1" kern="0" dirty="0">
              <a:solidFill>
                <a:srgbClr val="3F3F3F"/>
              </a:solidFill>
              <a:latin typeface="Segoe UI" panose="020B0502040204020203" pitchFamily="34" charset="0"/>
              <a:cs typeface="Arial" panose="020B0604020202020204" pitchFamily="34" charset="0"/>
            </a:endParaRPr>
          </a:p>
        </p:txBody>
      </p:sp>
      <p:sp>
        <p:nvSpPr>
          <p:cNvPr id="60" name="Левая фигурная скобка 59"/>
          <p:cNvSpPr/>
          <p:nvPr/>
        </p:nvSpPr>
        <p:spPr>
          <a:xfrm rot="16200000">
            <a:off x="7546230" y="2820491"/>
            <a:ext cx="423939" cy="3932964"/>
          </a:xfrm>
          <a:prstGeom prst="leftBrac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Прямоугольник 60"/>
          <p:cNvSpPr/>
          <p:nvPr/>
        </p:nvSpPr>
        <p:spPr>
          <a:xfrm>
            <a:off x="5790079" y="5225533"/>
            <a:ext cx="1813309" cy="637264"/>
          </a:xfrm>
          <a:prstGeom prst="rect">
            <a:avLst/>
          </a:prstGeom>
          <a:noFill/>
          <a:ln w="25400" cap="flat" cmpd="sng" algn="ctr">
            <a:solidFill>
              <a:srgbClr val="FFC000"/>
            </a:solidFill>
            <a:prstDash val="solid"/>
          </a:ln>
          <a:effectLst/>
        </p:spPr>
        <p:txBody>
          <a:bodyPr lIns="0" rIns="0" rtlCol="0" anchor="ctr"/>
          <a:lstStyle/>
          <a:p>
            <a:pPr algn="ctr" eaLnBrk="0" hangingPunct="0"/>
            <a:r>
              <a:rPr lang="ru-RU" sz="1400" b="1" kern="0" dirty="0" smtClean="0">
                <a:solidFill>
                  <a:srgbClr val="3F3F3F"/>
                </a:solidFill>
                <a:latin typeface="Segoe UI" panose="020B0502040204020203" pitchFamily="34" charset="0"/>
                <a:cs typeface="Arial" panose="020B0604020202020204" pitchFamily="34" charset="0"/>
              </a:rPr>
              <a:t>Проведение МВК</a:t>
            </a:r>
            <a:endParaRPr lang="ru-RU" sz="1400" b="1" kern="0" dirty="0">
              <a:solidFill>
                <a:srgbClr val="3F3F3F"/>
              </a:solidFill>
              <a:latin typeface="Segoe UI" panose="020B0502040204020203" pitchFamily="34" charset="0"/>
              <a:cs typeface="Arial" panose="020B0604020202020204" pitchFamily="34" charset="0"/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7930989" y="5225534"/>
            <a:ext cx="1813309" cy="637264"/>
          </a:xfrm>
          <a:prstGeom prst="rect">
            <a:avLst/>
          </a:prstGeom>
          <a:noFill/>
          <a:ln w="25400" cap="flat" cmpd="sng" algn="ctr">
            <a:solidFill>
              <a:srgbClr val="FFC000"/>
            </a:solidFill>
            <a:prstDash val="solid"/>
          </a:ln>
          <a:effectLst/>
        </p:spPr>
        <p:txBody>
          <a:bodyPr lIns="0" rIns="0" rtlCol="0" anchor="ctr"/>
          <a:lstStyle/>
          <a:p>
            <a:pPr algn="ctr" eaLnBrk="0" hangingPunct="0"/>
            <a:r>
              <a:rPr lang="ru-RU" sz="1400" b="1" kern="0" dirty="0" smtClean="0">
                <a:solidFill>
                  <a:srgbClr val="3F3F3F"/>
                </a:solidFill>
                <a:latin typeface="Segoe UI" panose="020B0502040204020203" pitchFamily="34" charset="0"/>
                <a:cs typeface="Arial" panose="020B0604020202020204" pitchFamily="34" charset="0"/>
              </a:rPr>
              <a:t>Протокольное решение</a:t>
            </a:r>
            <a:endParaRPr lang="ru-RU" sz="1400" b="1" kern="0" dirty="0">
              <a:solidFill>
                <a:srgbClr val="3F3F3F"/>
              </a:solidFill>
              <a:latin typeface="Segoe UI" panose="020B0502040204020203" pitchFamily="34" charset="0"/>
              <a:cs typeface="Arial" panose="020B0604020202020204" pitchFamily="34" charset="0"/>
            </a:endParaRPr>
          </a:p>
        </p:txBody>
      </p:sp>
      <p:sp>
        <p:nvSpPr>
          <p:cNvPr id="13" name="Стрелка вправо 12"/>
          <p:cNvSpPr/>
          <p:nvPr/>
        </p:nvSpPr>
        <p:spPr>
          <a:xfrm>
            <a:off x="7658561" y="5486868"/>
            <a:ext cx="199275" cy="11459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9" name="Picture 4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6851" t="22435" r="42760" b="27097"/>
          <a:stretch/>
        </p:blipFill>
        <p:spPr bwMode="auto">
          <a:xfrm>
            <a:off x="9202983" y="3133145"/>
            <a:ext cx="152400" cy="142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TextBox 30"/>
          <p:cNvSpPr txBox="1"/>
          <p:nvPr/>
        </p:nvSpPr>
        <p:spPr>
          <a:xfrm>
            <a:off x="3975127" y="4665983"/>
            <a:ext cx="1699853" cy="241980"/>
          </a:xfrm>
          <a:prstGeom prst="rect">
            <a:avLst/>
          </a:prstGeom>
          <a:solidFill>
            <a:schemeClr val="bg1"/>
          </a:solidFill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lang="ru-RU" sz="1100" dirty="0" smtClean="0"/>
              <a:t>Рязанское направление</a:t>
            </a:r>
            <a:endParaRPr lang="ru-RU" dirty="0"/>
          </a:p>
        </p:txBody>
      </p:sp>
      <p:pic>
        <p:nvPicPr>
          <p:cNvPr id="32" name="Picture 5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1335" t="43581" r="51413" b="40212"/>
          <a:stretch/>
        </p:blipFill>
        <p:spPr bwMode="auto">
          <a:xfrm>
            <a:off x="3975127" y="4907963"/>
            <a:ext cx="544615" cy="214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" name="Овал 33"/>
          <p:cNvSpPr/>
          <p:nvPr/>
        </p:nvSpPr>
        <p:spPr>
          <a:xfrm>
            <a:off x="4486266" y="4890931"/>
            <a:ext cx="216024" cy="216024"/>
          </a:xfrm>
          <a:prstGeom prst="ellipse">
            <a:avLst/>
          </a:prstGeom>
          <a:solidFill>
            <a:srgbClr val="C000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 smtClean="0">
                <a:latin typeface="Cambria" pitchFamily="18" charset="0"/>
              </a:rPr>
              <a:t>1</a:t>
            </a:r>
            <a:endParaRPr lang="ru-RU" sz="1200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131574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78201" y="6019800"/>
            <a:ext cx="9595428" cy="609600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600" b="1" dirty="0" smtClean="0">
              <a:solidFill>
                <a:schemeClr val="tx1"/>
              </a:solidFill>
            </a:endParaRPr>
          </a:p>
          <a:p>
            <a:pPr algn="just"/>
            <a:r>
              <a:rPr lang="ru-RU" sz="1400" b="1" dirty="0" smtClean="0">
                <a:solidFill>
                  <a:schemeClr val="tx1"/>
                </a:solidFill>
              </a:rPr>
              <a:t>В </a:t>
            </a:r>
            <a:r>
              <a:rPr lang="ru-RU" sz="1400" b="1" dirty="0">
                <a:solidFill>
                  <a:schemeClr val="tx1"/>
                </a:solidFill>
              </a:rPr>
              <a:t>ходе обследования </a:t>
            </a:r>
            <a:r>
              <a:rPr lang="ru-RU" sz="1400" b="1" dirty="0" smtClean="0">
                <a:solidFill>
                  <a:schemeClr val="tx1"/>
                </a:solidFill>
              </a:rPr>
              <a:t>02.06.2016 установлено: в 2014 году станция Костино реконструирована (при реконструкции построен еще дополнительный путь). Местонахождение вытяжного пути № 7 установить не представляется возможным. </a:t>
            </a:r>
            <a:endParaRPr lang="ru-RU" sz="1600" b="1" dirty="0">
              <a:solidFill>
                <a:schemeClr val="tx1"/>
              </a:solidFill>
            </a:endParaRPr>
          </a:p>
          <a:p>
            <a:endParaRPr lang="ru-RU" sz="1600" dirty="0"/>
          </a:p>
        </p:txBody>
      </p:sp>
      <p:sp>
        <p:nvSpPr>
          <p:cNvPr id="36" name="Трапеция 35"/>
          <p:cNvSpPr/>
          <p:nvPr/>
        </p:nvSpPr>
        <p:spPr>
          <a:xfrm rot="10800000">
            <a:off x="269875" y="593347"/>
            <a:ext cx="648340" cy="274684"/>
          </a:xfrm>
          <a:prstGeom prst="trapezoi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7" name="Рисунок 3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083" y="127642"/>
            <a:ext cx="642937" cy="843464"/>
          </a:xfrm>
          <a:prstGeom prst="rect">
            <a:avLst/>
          </a:prstGeom>
        </p:spPr>
      </p:pic>
      <p:cxnSp>
        <p:nvCxnSpPr>
          <p:cNvPr id="38" name="Прямая соединительная линия 37"/>
          <p:cNvCxnSpPr/>
          <p:nvPr/>
        </p:nvCxnSpPr>
        <p:spPr>
          <a:xfrm flipV="1">
            <a:off x="386986" y="1096045"/>
            <a:ext cx="9286643" cy="9722"/>
          </a:xfrm>
          <a:prstGeom prst="line">
            <a:avLst/>
          </a:prstGeom>
          <a:ln w="69850" cap="rnd" cmpd="tri">
            <a:prstDash val="solid"/>
          </a:ln>
          <a:effectLst>
            <a:outerShdw blurRad="50800" dist="50800" dir="5400000" algn="ctr" rotWithShape="0">
              <a:schemeClr val="accent1">
                <a:lumMod val="60000"/>
                <a:lumOff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Прямоугольник 4"/>
          <p:cNvSpPr/>
          <p:nvPr/>
        </p:nvSpPr>
        <p:spPr>
          <a:xfrm>
            <a:off x="1148433" y="127642"/>
            <a:ext cx="85786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Дмитровский муниципальный район. Станция Костино Большого кольца Московской железной дороги. </a:t>
            </a:r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Вытяжной путь № 7.</a:t>
            </a:r>
            <a:endParaRPr lang="ru-RU" sz="1600" b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304800" y="2133600"/>
            <a:ext cx="1066800" cy="228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9105" t="47099" r="23433" b="10713"/>
          <a:stretch/>
        </p:blipFill>
        <p:spPr bwMode="auto">
          <a:xfrm>
            <a:off x="1555528" y="2379260"/>
            <a:ext cx="6640773" cy="2742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C:\Users\ishenko\Desktop\РГ РЖД\МЖД\02.06.2016\Дмитров\костино\20160602_12202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675" y="1257300"/>
            <a:ext cx="2425700" cy="18192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ishenko\Desktop\РГ РЖД\МЖД\02.06.2016\Дмитров\костино\20160602_11465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352550"/>
            <a:ext cx="2895600" cy="20193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ishenko\Desktop\РГ РЖД\МЖД\02.06.2016\Дмитров\костино\20160602_115210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4585" y="3809030"/>
            <a:ext cx="2885364" cy="188516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ishenko\Desktop\РГ РЖД\МЖД\02.06.2016\Дмитров\костино\20160602_122142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675" y="4146601"/>
            <a:ext cx="2437514" cy="15430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505200" y="2057400"/>
            <a:ext cx="2286000" cy="762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Схема до реконструкции </a:t>
            </a:r>
          </a:p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станции Костино</a:t>
            </a:r>
            <a:endParaRPr lang="ru-RU" sz="1600" dirty="0">
              <a:solidFill>
                <a:schemeClr val="tx1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3124200" y="3276600"/>
            <a:ext cx="914400" cy="9525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Овал 16"/>
          <p:cNvSpPr/>
          <p:nvPr/>
        </p:nvSpPr>
        <p:spPr>
          <a:xfrm>
            <a:off x="3397188" y="3076575"/>
            <a:ext cx="216024" cy="216024"/>
          </a:xfrm>
          <a:prstGeom prst="ellipse">
            <a:avLst/>
          </a:prstGeom>
          <a:solidFill>
            <a:srgbClr val="C000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 smtClean="0">
                <a:latin typeface="Cambria" pitchFamily="18" charset="0"/>
              </a:rPr>
              <a:t>7</a:t>
            </a:r>
            <a:endParaRPr lang="ru-RU" sz="1200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4776816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78201" y="5810250"/>
            <a:ext cx="9595428" cy="1047750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600" b="1" dirty="0" smtClean="0">
              <a:solidFill>
                <a:schemeClr val="tx1"/>
              </a:solidFill>
            </a:endParaRPr>
          </a:p>
          <a:p>
            <a:endParaRPr lang="ru-RU" sz="1400" b="1" dirty="0" smtClean="0">
              <a:solidFill>
                <a:schemeClr val="tx1"/>
              </a:solidFill>
            </a:endParaRPr>
          </a:p>
          <a:p>
            <a:pPr algn="just"/>
            <a:r>
              <a:rPr lang="ru-RU" sz="1400" b="1" dirty="0" smtClean="0">
                <a:solidFill>
                  <a:schemeClr val="tx1"/>
                </a:solidFill>
              </a:rPr>
              <a:t>В </a:t>
            </a:r>
            <a:r>
              <a:rPr lang="ru-RU" sz="1400" b="1" dirty="0">
                <a:solidFill>
                  <a:schemeClr val="tx1"/>
                </a:solidFill>
              </a:rPr>
              <a:t>ходе обследования </a:t>
            </a:r>
            <a:r>
              <a:rPr lang="ru-RU" sz="1400" b="1" dirty="0" smtClean="0">
                <a:solidFill>
                  <a:schemeClr val="tx1"/>
                </a:solidFill>
              </a:rPr>
              <a:t>02.06.2016 установлено:</a:t>
            </a:r>
          </a:p>
          <a:p>
            <a:pPr marL="285750" indent="-285750" algn="just">
              <a:buFontTx/>
              <a:buChar char="-"/>
            </a:pPr>
            <a:r>
              <a:rPr lang="ru-RU" sz="1400" b="1" dirty="0" smtClean="0">
                <a:solidFill>
                  <a:schemeClr val="tx1"/>
                </a:solidFill>
              </a:rPr>
              <a:t>в рамках реконструкции станции </a:t>
            </a:r>
            <a:r>
              <a:rPr lang="ru-RU" sz="1400" b="1" dirty="0" err="1" smtClean="0">
                <a:solidFill>
                  <a:schemeClr val="tx1"/>
                </a:solidFill>
              </a:rPr>
              <a:t>Желтиково</a:t>
            </a:r>
            <a:r>
              <a:rPr lang="ru-RU" sz="1400" b="1" dirty="0" smtClean="0">
                <a:solidFill>
                  <a:schemeClr val="tx1"/>
                </a:solidFill>
              </a:rPr>
              <a:t> был частично восстановлен вытяжной путь № 8 (</a:t>
            </a:r>
            <a:r>
              <a:rPr lang="en-US" sz="1400" b="1" dirty="0" smtClean="0">
                <a:solidFill>
                  <a:schemeClr val="tx1"/>
                </a:solidFill>
              </a:rPr>
              <a:t>~164 </a:t>
            </a:r>
            <a:r>
              <a:rPr lang="ru-RU" sz="1400" b="1" dirty="0" smtClean="0">
                <a:solidFill>
                  <a:schemeClr val="tx1"/>
                </a:solidFill>
              </a:rPr>
              <a:t>м). Общая длина пути № 8 до демонтажа была 1300 м. </a:t>
            </a:r>
          </a:p>
          <a:p>
            <a:pPr marL="285750" indent="-285750" algn="just">
              <a:buFontTx/>
              <a:buChar char="-"/>
            </a:pPr>
            <a:r>
              <a:rPr lang="ru-RU" sz="1400" b="1" dirty="0" smtClean="0">
                <a:solidFill>
                  <a:schemeClr val="tx1"/>
                </a:solidFill>
              </a:rPr>
              <a:t>вытяжной путь № 9 не обнаружен. </a:t>
            </a:r>
            <a:r>
              <a:rPr lang="ru-RU" sz="1400" b="1" dirty="0">
                <a:solidFill>
                  <a:schemeClr val="tx1"/>
                </a:solidFill>
              </a:rPr>
              <a:t>Общая длина пути № </a:t>
            </a:r>
            <a:r>
              <a:rPr lang="ru-RU" sz="1400" b="1" dirty="0" smtClean="0">
                <a:solidFill>
                  <a:schemeClr val="tx1"/>
                </a:solidFill>
              </a:rPr>
              <a:t>9 </a:t>
            </a:r>
            <a:r>
              <a:rPr lang="ru-RU" sz="1400" b="1" dirty="0">
                <a:solidFill>
                  <a:schemeClr val="tx1"/>
                </a:solidFill>
              </a:rPr>
              <a:t>до демонтажа была </a:t>
            </a:r>
            <a:r>
              <a:rPr lang="ru-RU" sz="1400" b="1" dirty="0" smtClean="0">
                <a:solidFill>
                  <a:schemeClr val="tx1"/>
                </a:solidFill>
              </a:rPr>
              <a:t>411 </a:t>
            </a:r>
            <a:r>
              <a:rPr lang="ru-RU" sz="1400" b="1" dirty="0">
                <a:solidFill>
                  <a:schemeClr val="tx1"/>
                </a:solidFill>
              </a:rPr>
              <a:t>м</a:t>
            </a:r>
            <a:endParaRPr lang="ru-RU" sz="1400" b="1" dirty="0" smtClean="0">
              <a:solidFill>
                <a:schemeClr val="tx1"/>
              </a:solidFill>
            </a:endParaRPr>
          </a:p>
          <a:p>
            <a:endParaRPr lang="ru-RU" sz="1600" b="1" dirty="0">
              <a:solidFill>
                <a:schemeClr val="tx1"/>
              </a:solidFill>
            </a:endParaRPr>
          </a:p>
          <a:p>
            <a:endParaRPr lang="ru-RU" sz="1600" dirty="0"/>
          </a:p>
        </p:txBody>
      </p:sp>
      <p:sp>
        <p:nvSpPr>
          <p:cNvPr id="36" name="Трапеция 35"/>
          <p:cNvSpPr/>
          <p:nvPr/>
        </p:nvSpPr>
        <p:spPr>
          <a:xfrm rot="10800000">
            <a:off x="269875" y="593347"/>
            <a:ext cx="648340" cy="274684"/>
          </a:xfrm>
          <a:prstGeom prst="trapezoi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7" name="Рисунок 3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083" y="127642"/>
            <a:ext cx="642937" cy="843464"/>
          </a:xfrm>
          <a:prstGeom prst="rect">
            <a:avLst/>
          </a:prstGeom>
        </p:spPr>
      </p:pic>
      <p:cxnSp>
        <p:nvCxnSpPr>
          <p:cNvPr id="38" name="Прямая соединительная линия 37"/>
          <p:cNvCxnSpPr/>
          <p:nvPr/>
        </p:nvCxnSpPr>
        <p:spPr>
          <a:xfrm flipV="1">
            <a:off x="386986" y="1096045"/>
            <a:ext cx="9286643" cy="9722"/>
          </a:xfrm>
          <a:prstGeom prst="line">
            <a:avLst/>
          </a:prstGeom>
          <a:ln w="69850" cap="rnd" cmpd="tri">
            <a:prstDash val="solid"/>
          </a:ln>
          <a:effectLst>
            <a:outerShdw blurRad="50800" dist="50800" dir="5400000" algn="ctr" rotWithShape="0">
              <a:schemeClr val="accent1">
                <a:lumMod val="60000"/>
                <a:lumOff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Прямоугольник 4"/>
          <p:cNvSpPr/>
          <p:nvPr/>
        </p:nvSpPr>
        <p:spPr>
          <a:xfrm>
            <a:off x="1148433" y="127642"/>
            <a:ext cx="85786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Сергиево-Посадский муниципальный район. Станция </a:t>
            </a:r>
            <a:r>
              <a:rPr lang="ru-RU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Жёлтиково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Большого кольца Московской железной дороги. </a:t>
            </a:r>
            <a:r>
              <a:rPr lang="ru-RU" sz="2000" b="1" dirty="0" smtClean="0"/>
              <a:t>Вытяжные пути № </a:t>
            </a:r>
            <a:r>
              <a:rPr lang="ru-RU" sz="2000" b="1" dirty="0"/>
              <a:t>8, № </a:t>
            </a:r>
            <a:r>
              <a:rPr lang="ru-RU" sz="2000" b="1" dirty="0" smtClean="0"/>
              <a:t>9.</a:t>
            </a:r>
            <a:endParaRPr lang="ru-RU" sz="20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04800" y="2133600"/>
            <a:ext cx="1066800" cy="228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0926" t="34074" r="38410" b="35473"/>
          <a:stretch/>
        </p:blipFill>
        <p:spPr bwMode="auto">
          <a:xfrm>
            <a:off x="125382" y="1205017"/>
            <a:ext cx="8317385" cy="28121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" name="Прямая соединительная линия 3"/>
          <p:cNvCxnSpPr/>
          <p:nvPr/>
        </p:nvCxnSpPr>
        <p:spPr>
          <a:xfrm flipH="1">
            <a:off x="2863788" y="3497147"/>
            <a:ext cx="4800600" cy="0"/>
          </a:xfrm>
          <a:prstGeom prst="line">
            <a:avLst/>
          </a:prstGeom>
          <a:ln w="381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2863788" y="3382847"/>
            <a:ext cx="0" cy="2286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1904999" y="3276074"/>
            <a:ext cx="4800600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Овал 17"/>
          <p:cNvSpPr/>
          <p:nvPr/>
        </p:nvSpPr>
        <p:spPr>
          <a:xfrm>
            <a:off x="3962400" y="3139281"/>
            <a:ext cx="216024" cy="216024"/>
          </a:xfrm>
          <a:prstGeom prst="ellipse">
            <a:avLst/>
          </a:prstGeom>
          <a:solidFill>
            <a:srgbClr val="C000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 smtClean="0">
                <a:latin typeface="Cambria" pitchFamily="18" charset="0"/>
              </a:rPr>
              <a:t>8</a:t>
            </a:r>
            <a:endParaRPr lang="ru-RU" sz="1200" dirty="0">
              <a:latin typeface="Cambria" pitchFamily="18" charset="0"/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5156076" y="3311419"/>
            <a:ext cx="216024" cy="216024"/>
          </a:xfrm>
          <a:prstGeom prst="ellipse">
            <a:avLst/>
          </a:prstGeom>
          <a:solidFill>
            <a:srgbClr val="C000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>
                <a:latin typeface="Cambria" pitchFamily="18" charset="0"/>
              </a:rPr>
              <a:t>9</a:t>
            </a:r>
          </a:p>
        </p:txBody>
      </p:sp>
      <p:pic>
        <p:nvPicPr>
          <p:cNvPr id="2051" name="Picture 3" descr="C:\Users\ishenko\Desktop\РГ РЖД\МЖД\02.06.2016\Сергиев Посад\Желтиково\20160602_14111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145821"/>
            <a:ext cx="1981200" cy="205457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ishenko\Desktop\РГ РЖД\МЖД\02.06.2016\Сергиев Посад\Желтиково\20160602_14135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4999" y="1212362"/>
            <a:ext cx="1683278" cy="19812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ishenko\Desktop\РГ РЖД\МЖД\02.06.2016\Сергиев Посад\Желтиково\20160602_141509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672" y="1197171"/>
            <a:ext cx="1666696" cy="222226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ishenko\Desktop\РГ РЖД\МЖД\02.06.2016\Сергиев Посад\Желтиково\20160602_142620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5499" y="3683745"/>
            <a:ext cx="1600200" cy="21336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C:\Users\ishenko\Desktop\РГ РЖД\МЖД\02.06.2016\Сергиев Посад\Желтиково\20160602_142629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6184" y="3712147"/>
            <a:ext cx="1557596" cy="207679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6" name="Прямая со стрелкой 25"/>
          <p:cNvCxnSpPr/>
          <p:nvPr/>
        </p:nvCxnSpPr>
        <p:spPr>
          <a:xfrm flipH="1">
            <a:off x="6705599" y="1600200"/>
            <a:ext cx="1676402" cy="1675874"/>
          </a:xfrm>
          <a:prstGeom prst="straightConnector1">
            <a:avLst/>
          </a:prstGeom>
          <a:ln w="317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>
            <a:off x="2659657" y="1919722"/>
            <a:ext cx="3245842" cy="1327571"/>
          </a:xfrm>
          <a:prstGeom prst="straightConnector1">
            <a:avLst/>
          </a:prstGeom>
          <a:ln w="317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>
            <a:off x="1148433" y="2247900"/>
            <a:ext cx="3408878" cy="1016370"/>
          </a:xfrm>
          <a:prstGeom prst="straightConnector1">
            <a:avLst/>
          </a:prstGeom>
          <a:ln w="317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/>
          <p:nvPr/>
        </p:nvCxnSpPr>
        <p:spPr>
          <a:xfrm flipH="1">
            <a:off x="6559660" y="3527443"/>
            <a:ext cx="831740" cy="1040301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/>
          <p:nvPr/>
        </p:nvCxnSpPr>
        <p:spPr>
          <a:xfrm flipH="1">
            <a:off x="4762639" y="3527443"/>
            <a:ext cx="1142860" cy="1203072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8" name="Picture 10" descr="C:\Users\ishenko\Desktop\РГ РЖД\МЖД\02.06.2016\Сергиев Посад\Желтиково\20160602_142244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36711"/>
          <a:stretch/>
        </p:blipFill>
        <p:spPr bwMode="auto">
          <a:xfrm>
            <a:off x="99676" y="3600497"/>
            <a:ext cx="3352800" cy="21336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0" name="Прямая со стрелкой 29"/>
          <p:cNvCxnSpPr/>
          <p:nvPr/>
        </p:nvCxnSpPr>
        <p:spPr>
          <a:xfrm flipV="1">
            <a:off x="386986" y="5029200"/>
            <a:ext cx="1389090" cy="228600"/>
          </a:xfrm>
          <a:prstGeom prst="straightConnector1">
            <a:avLst/>
          </a:prstGeom>
          <a:ln w="444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flipH="1">
            <a:off x="4070412" y="4419600"/>
            <a:ext cx="486900" cy="1314497"/>
          </a:xfrm>
          <a:prstGeom prst="line">
            <a:avLst/>
          </a:prstGeom>
          <a:ln w="63500"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 flipH="1">
            <a:off x="6400800" y="4128979"/>
            <a:ext cx="158860" cy="1605118"/>
          </a:xfrm>
          <a:prstGeom prst="line">
            <a:avLst/>
          </a:prstGeom>
          <a:ln w="63500"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Прямоугольник 43"/>
          <p:cNvSpPr/>
          <p:nvPr/>
        </p:nvSpPr>
        <p:spPr>
          <a:xfrm>
            <a:off x="99676" y="5478046"/>
            <a:ext cx="3244804" cy="24769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Демонтаж путей 8,9</a:t>
            </a:r>
            <a:endParaRPr lang="ru-RU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8165223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78201" y="5810250"/>
            <a:ext cx="9595428" cy="1047750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600" b="1" dirty="0" smtClean="0">
              <a:solidFill>
                <a:schemeClr val="tx1"/>
              </a:solidFill>
            </a:endParaRPr>
          </a:p>
          <a:p>
            <a:endParaRPr lang="ru-RU" sz="1400" b="1" dirty="0" smtClean="0">
              <a:solidFill>
                <a:schemeClr val="tx1"/>
              </a:solidFill>
            </a:endParaRPr>
          </a:p>
          <a:p>
            <a:pPr algn="just"/>
            <a:r>
              <a:rPr lang="ru-RU" sz="1400" b="1" dirty="0" smtClean="0">
                <a:solidFill>
                  <a:schemeClr val="tx1"/>
                </a:solidFill>
              </a:rPr>
              <a:t>В </a:t>
            </a:r>
            <a:r>
              <a:rPr lang="ru-RU" sz="1400" b="1" dirty="0">
                <a:solidFill>
                  <a:schemeClr val="tx1"/>
                </a:solidFill>
              </a:rPr>
              <a:t>ходе обследования </a:t>
            </a:r>
            <a:r>
              <a:rPr lang="ru-RU" sz="1400" b="1" dirty="0" smtClean="0">
                <a:solidFill>
                  <a:schemeClr val="tx1"/>
                </a:solidFill>
              </a:rPr>
              <a:t>02.06.2016 установлено: в 2014 году проведена реконструкция </a:t>
            </a:r>
            <a:r>
              <a:rPr lang="ru-RU" sz="1400" b="1" dirty="0">
                <a:solidFill>
                  <a:schemeClr val="tx1"/>
                </a:solidFill>
              </a:rPr>
              <a:t>станции </a:t>
            </a:r>
            <a:r>
              <a:rPr lang="ru-RU" sz="1400" b="1" dirty="0" err="1" smtClean="0">
                <a:solidFill>
                  <a:schemeClr val="tx1"/>
                </a:solidFill>
              </a:rPr>
              <a:t>Желтиково</a:t>
            </a:r>
            <a:r>
              <a:rPr lang="ru-RU" sz="1400" b="1" dirty="0" smtClean="0">
                <a:solidFill>
                  <a:schemeClr val="tx1"/>
                </a:solidFill>
              </a:rPr>
              <a:t>, в ходе которой восстановлен </a:t>
            </a:r>
            <a:r>
              <a:rPr lang="ru-RU" sz="1400" b="1" dirty="0">
                <a:solidFill>
                  <a:schemeClr val="tx1"/>
                </a:solidFill>
              </a:rPr>
              <a:t>вытяжной путь № </a:t>
            </a:r>
            <a:r>
              <a:rPr lang="ru-RU" sz="1400" b="1" dirty="0" smtClean="0">
                <a:solidFill>
                  <a:schemeClr val="tx1"/>
                </a:solidFill>
              </a:rPr>
              <a:t>7 </a:t>
            </a:r>
            <a:r>
              <a:rPr lang="ru-RU" sz="1400" b="1" dirty="0">
                <a:solidFill>
                  <a:schemeClr val="tx1"/>
                </a:solidFill>
              </a:rPr>
              <a:t>(</a:t>
            </a:r>
            <a:r>
              <a:rPr lang="en-US" sz="1400" b="1" dirty="0" smtClean="0">
                <a:solidFill>
                  <a:schemeClr val="tx1"/>
                </a:solidFill>
              </a:rPr>
              <a:t>~</a:t>
            </a:r>
            <a:r>
              <a:rPr lang="ru-RU" sz="1400" b="1" dirty="0" smtClean="0">
                <a:solidFill>
                  <a:schemeClr val="tx1"/>
                </a:solidFill>
              </a:rPr>
              <a:t>818</a:t>
            </a:r>
            <a:r>
              <a:rPr lang="en-US" sz="1400" b="1" dirty="0" smtClean="0">
                <a:solidFill>
                  <a:schemeClr val="tx1"/>
                </a:solidFill>
              </a:rPr>
              <a:t> </a:t>
            </a:r>
            <a:r>
              <a:rPr lang="ru-RU" sz="1400" b="1" dirty="0">
                <a:solidFill>
                  <a:schemeClr val="tx1"/>
                </a:solidFill>
              </a:rPr>
              <a:t>м). </a:t>
            </a:r>
          </a:p>
          <a:p>
            <a:endParaRPr lang="ru-RU" sz="1600" b="1" dirty="0">
              <a:solidFill>
                <a:schemeClr val="tx1"/>
              </a:solidFill>
            </a:endParaRPr>
          </a:p>
          <a:p>
            <a:endParaRPr lang="ru-RU" sz="1600" dirty="0"/>
          </a:p>
        </p:txBody>
      </p:sp>
      <p:sp>
        <p:nvSpPr>
          <p:cNvPr id="36" name="Трапеция 35"/>
          <p:cNvSpPr/>
          <p:nvPr/>
        </p:nvSpPr>
        <p:spPr>
          <a:xfrm rot="10800000">
            <a:off x="269875" y="593347"/>
            <a:ext cx="648340" cy="274684"/>
          </a:xfrm>
          <a:prstGeom prst="trapezoi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7" name="Рисунок 3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083" y="127642"/>
            <a:ext cx="642937" cy="843464"/>
          </a:xfrm>
          <a:prstGeom prst="rect">
            <a:avLst/>
          </a:prstGeom>
        </p:spPr>
      </p:pic>
      <p:cxnSp>
        <p:nvCxnSpPr>
          <p:cNvPr id="38" name="Прямая соединительная линия 37"/>
          <p:cNvCxnSpPr/>
          <p:nvPr/>
        </p:nvCxnSpPr>
        <p:spPr>
          <a:xfrm flipV="1">
            <a:off x="386986" y="1096045"/>
            <a:ext cx="9286643" cy="9722"/>
          </a:xfrm>
          <a:prstGeom prst="line">
            <a:avLst/>
          </a:prstGeom>
          <a:ln w="69850" cap="rnd" cmpd="tri">
            <a:prstDash val="solid"/>
          </a:ln>
          <a:effectLst>
            <a:outerShdw blurRad="50800" dist="50800" dir="5400000" algn="ctr" rotWithShape="0">
              <a:schemeClr val="accent1">
                <a:lumMod val="60000"/>
                <a:lumOff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Прямоугольник 4"/>
          <p:cNvSpPr/>
          <p:nvPr/>
        </p:nvSpPr>
        <p:spPr>
          <a:xfrm>
            <a:off x="1148433" y="127642"/>
            <a:ext cx="85786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Сергиево-Посадский муниципальный район. Станция </a:t>
            </a:r>
            <a:r>
              <a:rPr lang="ru-RU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Жёлтиково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Большого кольца Московской железной дороги. </a:t>
            </a:r>
            <a:r>
              <a:rPr lang="ru-RU" sz="2000" b="1" dirty="0" smtClean="0"/>
              <a:t>Вытяжной путь № 7.</a:t>
            </a:r>
            <a:endParaRPr lang="ru-RU" sz="20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04800" y="2133600"/>
            <a:ext cx="1066800" cy="228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2705" t="34535" r="42131" b="40546"/>
          <a:stretch/>
        </p:blipFill>
        <p:spPr bwMode="auto">
          <a:xfrm>
            <a:off x="1148132" y="2496918"/>
            <a:ext cx="7691068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 descr="C:\Users\ishenko\Desktop\РГ РЖД\МЖД\02.06.2016\Сергиев Посад\Желтиково\20160602_13275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2463" y="1225989"/>
            <a:ext cx="2926904" cy="219517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ishenko\Desktop\РГ РЖД\МЖД\02.06.2016\Сергиев Посад\Желтиково\20160602_13275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874" y="1752600"/>
            <a:ext cx="2590800" cy="19431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ishenko\Desktop\РГ РЖД\МЖД\02.06.2016\Сергиев Посад\Желтиково\20160602_133627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8925" y="1371600"/>
            <a:ext cx="3000848" cy="225063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Прямая соединительная линия 5"/>
          <p:cNvCxnSpPr/>
          <p:nvPr/>
        </p:nvCxnSpPr>
        <p:spPr>
          <a:xfrm flipV="1">
            <a:off x="3038475" y="3926087"/>
            <a:ext cx="3819525" cy="33128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6858000" y="3926087"/>
            <a:ext cx="533400" cy="400749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flipH="1">
            <a:off x="2438400" y="3942651"/>
            <a:ext cx="600075" cy="440916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Овал 21"/>
          <p:cNvSpPr/>
          <p:nvPr/>
        </p:nvSpPr>
        <p:spPr>
          <a:xfrm>
            <a:off x="5437733" y="3668817"/>
            <a:ext cx="216024" cy="216024"/>
          </a:xfrm>
          <a:prstGeom prst="ellipse">
            <a:avLst/>
          </a:prstGeom>
          <a:solidFill>
            <a:srgbClr val="C000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 smtClean="0">
                <a:latin typeface="Cambria" pitchFamily="18" charset="0"/>
              </a:rPr>
              <a:t>7</a:t>
            </a:r>
            <a:endParaRPr lang="ru-RU" sz="1200" dirty="0">
              <a:latin typeface="Cambria" pitchFamily="18" charset="0"/>
            </a:endParaRPr>
          </a:p>
        </p:txBody>
      </p:sp>
      <p:cxnSp>
        <p:nvCxnSpPr>
          <p:cNvPr id="23" name="Прямая со стрелкой 22"/>
          <p:cNvCxnSpPr/>
          <p:nvPr/>
        </p:nvCxnSpPr>
        <p:spPr>
          <a:xfrm>
            <a:off x="1828800" y="2590800"/>
            <a:ext cx="2209800" cy="1335287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4343400" y="2133600"/>
            <a:ext cx="686907" cy="1792487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 flipH="1">
            <a:off x="4948237" y="2895600"/>
            <a:ext cx="2747964" cy="1676400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13573184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78201" y="5810250"/>
            <a:ext cx="9595428" cy="1047750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600" b="1" dirty="0" smtClean="0">
              <a:solidFill>
                <a:schemeClr val="tx1"/>
              </a:solidFill>
            </a:endParaRPr>
          </a:p>
          <a:p>
            <a:pPr algn="just"/>
            <a:r>
              <a:rPr lang="ru-RU" sz="1400" b="1" dirty="0" smtClean="0">
                <a:solidFill>
                  <a:schemeClr val="tx1"/>
                </a:solidFill>
              </a:rPr>
              <a:t>В ходе обследования 02.06.2016 установлено наличие рельсошпальной решетки пути № 11 протяженностью 850 м, которая была восстановлен ООО «Трансюжстрой-Путь» для вывоза и хранения старогодней рельсошпальной решетки демонтированной и переданной ПЧ с данного реконструируемого участка в рамках инвестиционного проекта «Комплексная реконструкция участка БМО 81-й км – Дмитров – Икша – Поварово Московской железной дороги». </a:t>
            </a:r>
          </a:p>
          <a:p>
            <a:pPr algn="just"/>
            <a:r>
              <a:rPr lang="ru-RU" sz="1400" b="1" dirty="0" smtClean="0">
                <a:solidFill>
                  <a:schemeClr val="tx1"/>
                </a:solidFill>
              </a:rPr>
              <a:t> </a:t>
            </a:r>
            <a:endParaRPr lang="ru-RU" sz="1600" dirty="0"/>
          </a:p>
        </p:txBody>
      </p:sp>
      <p:sp>
        <p:nvSpPr>
          <p:cNvPr id="36" name="Трапеция 35"/>
          <p:cNvSpPr/>
          <p:nvPr/>
        </p:nvSpPr>
        <p:spPr>
          <a:xfrm rot="10800000">
            <a:off x="269875" y="593347"/>
            <a:ext cx="648340" cy="274684"/>
          </a:xfrm>
          <a:prstGeom prst="trapezoi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7" name="Рисунок 3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083" y="127642"/>
            <a:ext cx="642937" cy="843464"/>
          </a:xfrm>
          <a:prstGeom prst="rect">
            <a:avLst/>
          </a:prstGeom>
        </p:spPr>
      </p:pic>
      <p:cxnSp>
        <p:nvCxnSpPr>
          <p:cNvPr id="38" name="Прямая соединительная линия 37"/>
          <p:cNvCxnSpPr/>
          <p:nvPr/>
        </p:nvCxnSpPr>
        <p:spPr>
          <a:xfrm flipV="1">
            <a:off x="386986" y="1096045"/>
            <a:ext cx="9286643" cy="9722"/>
          </a:xfrm>
          <a:prstGeom prst="line">
            <a:avLst/>
          </a:prstGeom>
          <a:ln w="69850" cap="rnd" cmpd="tri">
            <a:prstDash val="solid"/>
          </a:ln>
          <a:effectLst>
            <a:outerShdw blurRad="50800" dist="50800" dir="5400000" algn="ctr" rotWithShape="0">
              <a:schemeClr val="accent1">
                <a:lumMod val="60000"/>
                <a:lumOff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Прямоугольник 4"/>
          <p:cNvSpPr/>
          <p:nvPr/>
        </p:nvSpPr>
        <p:spPr>
          <a:xfrm>
            <a:off x="1148433" y="127642"/>
            <a:ext cx="85786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Сергиево-Посадский муниципальный район. Станция </a:t>
            </a:r>
            <a:r>
              <a:rPr lang="ru-RU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Жёлтиково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Большого кольца Московской железной дороги. </a:t>
            </a:r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</a:t>
            </a:r>
            <a:r>
              <a:rPr lang="ru-RU" sz="2000" b="1" dirty="0" smtClean="0"/>
              <a:t>уть № 11.</a:t>
            </a:r>
            <a:endParaRPr lang="ru-RU" sz="20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04800" y="2133600"/>
            <a:ext cx="1066800" cy="228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3750" t="21265" r="35878" b="38058"/>
          <a:stretch/>
        </p:blipFill>
        <p:spPr bwMode="auto">
          <a:xfrm>
            <a:off x="1946945" y="1359243"/>
            <a:ext cx="7693733" cy="349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3" name="Прямая со стрелкой 22"/>
          <p:cNvCxnSpPr/>
          <p:nvPr/>
        </p:nvCxnSpPr>
        <p:spPr>
          <a:xfrm>
            <a:off x="8382000" y="4656335"/>
            <a:ext cx="1143000" cy="0"/>
          </a:xfrm>
          <a:prstGeom prst="straightConnector1">
            <a:avLst/>
          </a:prstGeom>
          <a:ln w="412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8467264" y="4374309"/>
            <a:ext cx="972472" cy="2490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Костино</a:t>
            </a:r>
            <a:endParaRPr lang="ru-RU" sz="1400" b="1" dirty="0"/>
          </a:p>
        </p:txBody>
      </p:sp>
      <p:sp>
        <p:nvSpPr>
          <p:cNvPr id="9" name="Полилиния 8"/>
          <p:cNvSpPr/>
          <p:nvPr/>
        </p:nvSpPr>
        <p:spPr>
          <a:xfrm>
            <a:off x="3429001" y="1438275"/>
            <a:ext cx="4228572" cy="2669059"/>
          </a:xfrm>
          <a:custGeom>
            <a:avLst/>
            <a:gdLst>
              <a:gd name="connsiteX0" fmla="*/ 2447141 w 4152373"/>
              <a:gd name="connsiteY0" fmla="*/ 2644346 h 2669059"/>
              <a:gd name="connsiteX1" fmla="*/ 2076438 w 4152373"/>
              <a:gd name="connsiteY1" fmla="*/ 2669059 h 2669059"/>
              <a:gd name="connsiteX2" fmla="*/ 1557454 w 4152373"/>
              <a:gd name="connsiteY2" fmla="*/ 2644346 h 2669059"/>
              <a:gd name="connsiteX3" fmla="*/ 1149681 w 4152373"/>
              <a:gd name="connsiteY3" fmla="*/ 2607276 h 2669059"/>
              <a:gd name="connsiteX4" fmla="*/ 692481 w 4152373"/>
              <a:gd name="connsiteY4" fmla="*/ 2434281 h 2669059"/>
              <a:gd name="connsiteX5" fmla="*/ 395919 w 4152373"/>
              <a:gd name="connsiteY5" fmla="*/ 2286000 h 2669059"/>
              <a:gd name="connsiteX6" fmla="*/ 111714 w 4152373"/>
              <a:gd name="connsiteY6" fmla="*/ 1927654 h 2669059"/>
              <a:gd name="connsiteX7" fmla="*/ 503 w 4152373"/>
              <a:gd name="connsiteY7" fmla="*/ 1421027 h 2669059"/>
              <a:gd name="connsiteX8" fmla="*/ 148784 w 4152373"/>
              <a:gd name="connsiteY8" fmla="*/ 1025611 h 2669059"/>
              <a:gd name="connsiteX9" fmla="*/ 667768 w 4152373"/>
              <a:gd name="connsiteY9" fmla="*/ 617838 h 2669059"/>
              <a:gd name="connsiteX10" fmla="*/ 1285606 w 4152373"/>
              <a:gd name="connsiteY10" fmla="*/ 444843 h 2669059"/>
              <a:gd name="connsiteX11" fmla="*/ 4152373 w 4152373"/>
              <a:gd name="connsiteY11" fmla="*/ 0 h 2669059"/>
              <a:gd name="connsiteX12" fmla="*/ 4152373 w 4152373"/>
              <a:gd name="connsiteY12" fmla="*/ 0 h 2669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152373" h="2669059">
                <a:moveTo>
                  <a:pt x="2447141" y="2644346"/>
                </a:moveTo>
                <a:cubicBezTo>
                  <a:pt x="2335930" y="2656702"/>
                  <a:pt x="2224719" y="2669059"/>
                  <a:pt x="2076438" y="2669059"/>
                </a:cubicBezTo>
                <a:cubicBezTo>
                  <a:pt x="1928157" y="2669059"/>
                  <a:pt x="1711914" y="2654643"/>
                  <a:pt x="1557454" y="2644346"/>
                </a:cubicBezTo>
                <a:cubicBezTo>
                  <a:pt x="1402994" y="2634049"/>
                  <a:pt x="1293843" y="2642287"/>
                  <a:pt x="1149681" y="2607276"/>
                </a:cubicBezTo>
                <a:cubicBezTo>
                  <a:pt x="1005519" y="2572265"/>
                  <a:pt x="818108" y="2487827"/>
                  <a:pt x="692481" y="2434281"/>
                </a:cubicBezTo>
                <a:cubicBezTo>
                  <a:pt x="566854" y="2380735"/>
                  <a:pt x="492714" y="2370438"/>
                  <a:pt x="395919" y="2286000"/>
                </a:cubicBezTo>
                <a:cubicBezTo>
                  <a:pt x="299124" y="2201562"/>
                  <a:pt x="177617" y="2071816"/>
                  <a:pt x="111714" y="1927654"/>
                </a:cubicBezTo>
                <a:cubicBezTo>
                  <a:pt x="45811" y="1783492"/>
                  <a:pt x="-5675" y="1571367"/>
                  <a:pt x="503" y="1421027"/>
                </a:cubicBezTo>
                <a:cubicBezTo>
                  <a:pt x="6681" y="1270686"/>
                  <a:pt x="37573" y="1159476"/>
                  <a:pt x="148784" y="1025611"/>
                </a:cubicBezTo>
                <a:cubicBezTo>
                  <a:pt x="259995" y="891746"/>
                  <a:pt x="478298" y="714633"/>
                  <a:pt x="667768" y="617838"/>
                </a:cubicBezTo>
                <a:cubicBezTo>
                  <a:pt x="857238" y="521043"/>
                  <a:pt x="704839" y="547816"/>
                  <a:pt x="1285606" y="444843"/>
                </a:cubicBezTo>
                <a:cubicBezTo>
                  <a:pt x="1866373" y="341870"/>
                  <a:pt x="4152373" y="0"/>
                  <a:pt x="4152373" y="0"/>
                </a:cubicBezTo>
                <a:lnTo>
                  <a:pt x="4152373" y="0"/>
                </a:lnTo>
              </a:path>
            </a:pathLst>
          </a:custGeom>
          <a:noFill/>
          <a:ln w="508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7" name="Picture 3" descr="C:\Users\ishenko\Desktop\РГ РЖД\МЖД\02.06.2016\Сергиев Посад\Желтиково\20160602_13465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3981450"/>
            <a:ext cx="2438400" cy="18288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6" name="Прямая со стрелкой 25"/>
          <p:cNvCxnSpPr/>
          <p:nvPr/>
        </p:nvCxnSpPr>
        <p:spPr>
          <a:xfrm flipV="1">
            <a:off x="2286000" y="4107334"/>
            <a:ext cx="2895600" cy="1379066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8" name="Picture 4" descr="C:\Users\ishenko\Desktop\РГ РЖД\МЖД\02.06.2016\Сергиев Посад\Желтиково\20160602_13503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795" y="1817323"/>
            <a:ext cx="1623095" cy="216412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9" name="Прямая со стрелкой 28"/>
          <p:cNvCxnSpPr/>
          <p:nvPr/>
        </p:nvCxnSpPr>
        <p:spPr>
          <a:xfrm flipV="1">
            <a:off x="931342" y="2667000"/>
            <a:ext cx="2497659" cy="439643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9" name="Picture 5" descr="C:\Users\ishenko\Desktop\РГ РЖД\МЖД\02.06.2016\Сергиев Посад\Желтиково\20160602_135324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177924"/>
            <a:ext cx="1907381" cy="20986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ishenko\Desktop\РГ РЖД\МЖД\02.06.2016\Сергиев Посад\Желтиково\20160602_135748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1325560"/>
            <a:ext cx="1868278" cy="233203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3" name="Прямая со стрелкой 32"/>
          <p:cNvCxnSpPr/>
          <p:nvPr/>
        </p:nvCxnSpPr>
        <p:spPr>
          <a:xfrm>
            <a:off x="2134707" y="1928440"/>
            <a:ext cx="2056293" cy="0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 flipH="1" flipV="1">
            <a:off x="5543287" y="1817324"/>
            <a:ext cx="3163252" cy="849676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97813746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78201" y="5359400"/>
            <a:ext cx="9595428" cy="1317625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600" b="1" dirty="0" smtClean="0">
              <a:solidFill>
                <a:schemeClr val="tx1"/>
              </a:solidFill>
            </a:endParaRPr>
          </a:p>
          <a:p>
            <a:endParaRPr lang="ru-RU" sz="1400" b="1" dirty="0" smtClean="0">
              <a:solidFill>
                <a:schemeClr val="tx1"/>
              </a:solidFill>
            </a:endParaRPr>
          </a:p>
          <a:p>
            <a:pPr algn="just"/>
            <a:r>
              <a:rPr lang="ru-RU" sz="1400" b="1" dirty="0" smtClean="0">
                <a:solidFill>
                  <a:schemeClr val="tx1"/>
                </a:solidFill>
              </a:rPr>
              <a:t>В </a:t>
            </a:r>
            <a:r>
              <a:rPr lang="ru-RU" sz="1400" b="1" dirty="0">
                <a:solidFill>
                  <a:schemeClr val="tx1"/>
                </a:solidFill>
              </a:rPr>
              <a:t>ходе обследования </a:t>
            </a:r>
            <a:r>
              <a:rPr lang="ru-RU" sz="1400" b="1" dirty="0" smtClean="0">
                <a:solidFill>
                  <a:schemeClr val="tx1"/>
                </a:solidFill>
              </a:rPr>
              <a:t>26.05.2016 </a:t>
            </a:r>
            <a:r>
              <a:rPr lang="ru-RU" sz="1400" b="1" dirty="0">
                <a:solidFill>
                  <a:schemeClr val="tx1"/>
                </a:solidFill>
              </a:rPr>
              <a:t>установлено </a:t>
            </a:r>
            <a:r>
              <a:rPr lang="ru-RU" sz="1400" b="1" dirty="0" smtClean="0">
                <a:solidFill>
                  <a:schemeClr val="tx1"/>
                </a:solidFill>
              </a:rPr>
              <a:t>частичное наличие от стрелочного перевода 10 до упора рельсошпальной решетки</a:t>
            </a:r>
            <a:r>
              <a:rPr lang="en-US" sz="1400" b="1" dirty="0" smtClean="0">
                <a:solidFill>
                  <a:schemeClr val="tx1"/>
                </a:solidFill>
              </a:rPr>
              <a:t> ~ 202 </a:t>
            </a:r>
            <a:r>
              <a:rPr lang="ru-RU" sz="1400" b="1" dirty="0" smtClean="0">
                <a:solidFill>
                  <a:schemeClr val="tx1"/>
                </a:solidFill>
              </a:rPr>
              <a:t>м. Отсутствие </a:t>
            </a:r>
            <a:r>
              <a:rPr lang="en-US" sz="1400" b="1" dirty="0" smtClean="0">
                <a:solidFill>
                  <a:schemeClr val="tx1"/>
                </a:solidFill>
              </a:rPr>
              <a:t>~</a:t>
            </a:r>
            <a:r>
              <a:rPr lang="ru-RU" sz="1400" b="1" dirty="0" smtClean="0">
                <a:solidFill>
                  <a:schemeClr val="tx1"/>
                </a:solidFill>
              </a:rPr>
              <a:t> 166 м пути от упора. По факту хищения пути по данным ЛОП ст. Сергиев Посад возбуждено  уголовное дело, прекращенное в 2013 году в связи с истечением срока давности.</a:t>
            </a:r>
          </a:p>
          <a:p>
            <a:endParaRPr lang="ru-RU" sz="1600" b="1" dirty="0">
              <a:solidFill>
                <a:schemeClr val="tx1"/>
              </a:solidFill>
            </a:endParaRPr>
          </a:p>
          <a:p>
            <a:endParaRPr lang="ru-RU" sz="1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148433" y="127642"/>
            <a:ext cx="85786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Сергиево-Посадский муниципальный район. Станция Сергиев Посад Ярославское направления Московской железной дороги. 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Специальный </a:t>
            </a:r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путь № 12.</a:t>
            </a:r>
            <a:endParaRPr lang="ru-RU" sz="1600" b="1" dirty="0"/>
          </a:p>
        </p:txBody>
      </p:sp>
      <p:sp>
        <p:nvSpPr>
          <p:cNvPr id="36" name="Трапеция 35"/>
          <p:cNvSpPr/>
          <p:nvPr/>
        </p:nvSpPr>
        <p:spPr>
          <a:xfrm rot="10800000">
            <a:off x="269875" y="593347"/>
            <a:ext cx="648340" cy="274684"/>
          </a:xfrm>
          <a:prstGeom prst="trapezoi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7" name="Рисунок 3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083" y="127642"/>
            <a:ext cx="642937" cy="843464"/>
          </a:xfrm>
          <a:prstGeom prst="rect">
            <a:avLst/>
          </a:prstGeom>
        </p:spPr>
      </p:pic>
      <p:cxnSp>
        <p:nvCxnSpPr>
          <p:cNvPr id="38" name="Прямая соединительная линия 37"/>
          <p:cNvCxnSpPr/>
          <p:nvPr/>
        </p:nvCxnSpPr>
        <p:spPr>
          <a:xfrm flipV="1">
            <a:off x="386986" y="1096045"/>
            <a:ext cx="9286643" cy="9722"/>
          </a:xfrm>
          <a:prstGeom prst="line">
            <a:avLst/>
          </a:prstGeom>
          <a:ln w="69850" cap="rnd" cmpd="tri">
            <a:prstDash val="solid"/>
          </a:ln>
          <a:effectLst>
            <a:outerShdw blurRad="50800" dist="50800" dir="5400000" algn="ctr" rotWithShape="0">
              <a:schemeClr val="accent1">
                <a:lumMod val="60000"/>
                <a:lumOff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0634" t="23704" r="38413" b="31005"/>
          <a:stretch/>
        </p:blipFill>
        <p:spPr bwMode="auto">
          <a:xfrm>
            <a:off x="2737552" y="1333500"/>
            <a:ext cx="4276725" cy="2971800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7" name="Picture 3" descr="C:\Users\ishenko\Desktop\РГ РЖД\МЖД\26.05.2016\Сергиев Посад\СП\путь 1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1295400"/>
            <a:ext cx="2438400" cy="18288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ishenko\Desktop\РГ РЖД\МЖД\26.05.2016\Сергиев Посад\СП\путь 12-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3352800"/>
            <a:ext cx="1828800" cy="18288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ishenko\Desktop\РГ РЖД\МЖД\26.05.2016\Сергиев Посад\СП\путь 12-4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551" y="3429000"/>
            <a:ext cx="1947448" cy="18288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ishenko\Desktop\РГ РЖД\МЖД\26.05.2016\Сергиев Посад\СП\путь 12-5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783" y="1323975"/>
            <a:ext cx="2501900" cy="18764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лилиния 2"/>
          <p:cNvSpPr/>
          <p:nvPr/>
        </p:nvSpPr>
        <p:spPr>
          <a:xfrm>
            <a:off x="3000777" y="2614411"/>
            <a:ext cx="2086378" cy="1004552"/>
          </a:xfrm>
          <a:custGeom>
            <a:avLst/>
            <a:gdLst>
              <a:gd name="connsiteX0" fmla="*/ 0 w 2086378"/>
              <a:gd name="connsiteY0" fmla="*/ 0 h 1004552"/>
              <a:gd name="connsiteX1" fmla="*/ 399246 w 2086378"/>
              <a:gd name="connsiteY1" fmla="*/ 218941 h 1004552"/>
              <a:gd name="connsiteX2" fmla="*/ 785612 w 2086378"/>
              <a:gd name="connsiteY2" fmla="*/ 418564 h 1004552"/>
              <a:gd name="connsiteX3" fmla="*/ 940158 w 2086378"/>
              <a:gd name="connsiteY3" fmla="*/ 502276 h 1004552"/>
              <a:gd name="connsiteX4" fmla="*/ 1146220 w 2086378"/>
              <a:gd name="connsiteY4" fmla="*/ 605307 h 1004552"/>
              <a:gd name="connsiteX5" fmla="*/ 1506829 w 2086378"/>
              <a:gd name="connsiteY5" fmla="*/ 792051 h 1004552"/>
              <a:gd name="connsiteX6" fmla="*/ 1899634 w 2086378"/>
              <a:gd name="connsiteY6" fmla="*/ 933719 h 1004552"/>
              <a:gd name="connsiteX7" fmla="*/ 2086378 w 2086378"/>
              <a:gd name="connsiteY7" fmla="*/ 1004552 h 1004552"/>
              <a:gd name="connsiteX8" fmla="*/ 2086378 w 2086378"/>
              <a:gd name="connsiteY8" fmla="*/ 1004552 h 1004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86378" h="1004552">
                <a:moveTo>
                  <a:pt x="0" y="0"/>
                </a:moveTo>
                <a:lnTo>
                  <a:pt x="399246" y="218941"/>
                </a:lnTo>
                <a:cubicBezTo>
                  <a:pt x="530181" y="288702"/>
                  <a:pt x="695460" y="371342"/>
                  <a:pt x="785612" y="418564"/>
                </a:cubicBezTo>
                <a:cubicBezTo>
                  <a:pt x="875764" y="465786"/>
                  <a:pt x="880057" y="471152"/>
                  <a:pt x="940158" y="502276"/>
                </a:cubicBezTo>
                <a:cubicBezTo>
                  <a:pt x="1000259" y="533400"/>
                  <a:pt x="1146220" y="605307"/>
                  <a:pt x="1146220" y="605307"/>
                </a:cubicBezTo>
                <a:cubicBezTo>
                  <a:pt x="1240665" y="653603"/>
                  <a:pt x="1381260" y="737316"/>
                  <a:pt x="1506829" y="792051"/>
                </a:cubicBezTo>
                <a:cubicBezTo>
                  <a:pt x="1632398" y="846786"/>
                  <a:pt x="1803043" y="898302"/>
                  <a:pt x="1899634" y="933719"/>
                </a:cubicBezTo>
                <a:cubicBezTo>
                  <a:pt x="1996226" y="969136"/>
                  <a:pt x="2086378" y="1004552"/>
                  <a:pt x="2086378" y="1004552"/>
                </a:cubicBezTo>
                <a:lnTo>
                  <a:pt x="2086378" y="1004552"/>
                </a:lnTo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Блок-схема: узел 3"/>
          <p:cNvSpPr/>
          <p:nvPr/>
        </p:nvSpPr>
        <p:spPr>
          <a:xfrm>
            <a:off x="5039932" y="3581400"/>
            <a:ext cx="94445" cy="76200"/>
          </a:xfrm>
          <a:prstGeom prst="flowChartConnector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cxnSp>
        <p:nvCxnSpPr>
          <p:cNvPr id="7" name="Прямая соединительная линия 6"/>
          <p:cNvCxnSpPr>
            <a:endCxn id="3" idx="1"/>
          </p:cNvCxnSpPr>
          <p:nvPr/>
        </p:nvCxnSpPr>
        <p:spPr>
          <a:xfrm>
            <a:off x="3000777" y="2614411"/>
            <a:ext cx="399246" cy="218941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 flipV="1">
            <a:off x="5134377" y="2325613"/>
            <a:ext cx="2093005" cy="1255787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/>
          <p:nvPr/>
        </p:nvCxnSpPr>
        <p:spPr>
          <a:xfrm>
            <a:off x="4043966" y="3192009"/>
            <a:ext cx="4871434" cy="1456191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/>
          <p:nvPr/>
        </p:nvCxnSpPr>
        <p:spPr>
          <a:xfrm flipH="1">
            <a:off x="1389734" y="2833352"/>
            <a:ext cx="2010289" cy="976648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>
          <a:xfrm flipH="1" flipV="1">
            <a:off x="838200" y="2134290"/>
            <a:ext cx="2162577" cy="480121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Блок-схема: узел 42"/>
          <p:cNvSpPr/>
          <p:nvPr/>
        </p:nvSpPr>
        <p:spPr>
          <a:xfrm>
            <a:off x="3352800" y="2819400"/>
            <a:ext cx="94445" cy="76200"/>
          </a:xfrm>
          <a:prstGeom prst="flowChartConnector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377774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78201" y="5638800"/>
            <a:ext cx="9595428" cy="1038225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600" b="1" dirty="0" smtClean="0">
              <a:solidFill>
                <a:schemeClr val="tx1"/>
              </a:solidFill>
            </a:endParaRPr>
          </a:p>
          <a:p>
            <a:endParaRPr lang="ru-RU" sz="1400" b="1" dirty="0" smtClean="0">
              <a:solidFill>
                <a:schemeClr val="tx1"/>
              </a:solidFill>
            </a:endParaRPr>
          </a:p>
          <a:p>
            <a:pPr algn="just"/>
            <a:r>
              <a:rPr lang="ru-RU" sz="1400" b="1" dirty="0" smtClean="0">
                <a:solidFill>
                  <a:schemeClr val="tx1"/>
                </a:solidFill>
              </a:rPr>
              <a:t>В </a:t>
            </a:r>
            <a:r>
              <a:rPr lang="ru-RU" sz="1400" b="1" dirty="0">
                <a:solidFill>
                  <a:schemeClr val="tx1"/>
                </a:solidFill>
              </a:rPr>
              <a:t>ходе обследования </a:t>
            </a:r>
            <a:r>
              <a:rPr lang="ru-RU" sz="1400" b="1" dirty="0" smtClean="0">
                <a:solidFill>
                  <a:schemeClr val="tx1"/>
                </a:solidFill>
              </a:rPr>
              <a:t>26.05.2016 </a:t>
            </a:r>
            <a:r>
              <a:rPr lang="ru-RU" sz="1400" b="1" dirty="0">
                <a:solidFill>
                  <a:schemeClr val="tx1"/>
                </a:solidFill>
              </a:rPr>
              <a:t>установлено </a:t>
            </a:r>
            <a:r>
              <a:rPr lang="ru-RU" sz="1400" b="1" dirty="0" smtClean="0">
                <a:solidFill>
                  <a:schemeClr val="tx1"/>
                </a:solidFill>
              </a:rPr>
              <a:t>частичное наличие от стрелочного перевода 40, через стрелочные переводы 42, 62 до ворот, рельсошпальной решетки</a:t>
            </a:r>
            <a:r>
              <a:rPr lang="en-US" sz="1400" b="1" dirty="0" smtClean="0">
                <a:solidFill>
                  <a:schemeClr val="tx1"/>
                </a:solidFill>
              </a:rPr>
              <a:t> ~ </a:t>
            </a:r>
            <a:r>
              <a:rPr lang="ru-RU" sz="1400" b="1" dirty="0" smtClean="0">
                <a:solidFill>
                  <a:schemeClr val="tx1"/>
                </a:solidFill>
              </a:rPr>
              <a:t>403</a:t>
            </a:r>
            <a:r>
              <a:rPr lang="en-US" sz="1400" b="1" dirty="0" smtClean="0">
                <a:solidFill>
                  <a:schemeClr val="tx1"/>
                </a:solidFill>
              </a:rPr>
              <a:t> </a:t>
            </a:r>
            <a:r>
              <a:rPr lang="ru-RU" sz="1400" b="1" dirty="0" smtClean="0">
                <a:solidFill>
                  <a:schemeClr val="tx1"/>
                </a:solidFill>
              </a:rPr>
              <a:t>м. Отсутствие </a:t>
            </a:r>
            <a:r>
              <a:rPr lang="en-US" sz="1400" b="1" dirty="0" smtClean="0">
                <a:solidFill>
                  <a:schemeClr val="tx1"/>
                </a:solidFill>
              </a:rPr>
              <a:t>~</a:t>
            </a:r>
            <a:r>
              <a:rPr lang="ru-RU" sz="1400" b="1" dirty="0" smtClean="0">
                <a:solidFill>
                  <a:schemeClr val="tx1"/>
                </a:solidFill>
              </a:rPr>
              <a:t> 361 м пути (в проецируемом створе пути располагается автодорога ул. Симоненко и магазин ДИКСИ). По факту хищения пути по данным ЛОП ст. Сергиев Посад возбуждено  уголовное дело, прекращенное в 2013 году в связи с истечением срока давности.</a:t>
            </a:r>
          </a:p>
          <a:p>
            <a:endParaRPr lang="ru-RU" sz="1600" b="1" dirty="0">
              <a:solidFill>
                <a:schemeClr val="tx1"/>
              </a:solidFill>
            </a:endParaRPr>
          </a:p>
          <a:p>
            <a:endParaRPr lang="ru-RU" sz="1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148433" y="127642"/>
            <a:ext cx="85786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Сергиево-Посадский муниципальный район. Станция Сергиев Посад Ярославское направления Московской железной дороги. </a:t>
            </a:r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Погрузо-выгрузочный путь № 27.</a:t>
            </a:r>
            <a:endParaRPr lang="ru-RU" sz="1600" b="1" dirty="0"/>
          </a:p>
        </p:txBody>
      </p:sp>
      <p:sp>
        <p:nvSpPr>
          <p:cNvPr id="36" name="Трапеция 35"/>
          <p:cNvSpPr/>
          <p:nvPr/>
        </p:nvSpPr>
        <p:spPr>
          <a:xfrm rot="10800000">
            <a:off x="269875" y="593347"/>
            <a:ext cx="648340" cy="274684"/>
          </a:xfrm>
          <a:prstGeom prst="trapezoi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7" name="Рисунок 3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083" y="127642"/>
            <a:ext cx="642937" cy="843464"/>
          </a:xfrm>
          <a:prstGeom prst="rect">
            <a:avLst/>
          </a:prstGeom>
        </p:spPr>
      </p:pic>
      <p:cxnSp>
        <p:nvCxnSpPr>
          <p:cNvPr id="38" name="Прямая соединительная линия 37"/>
          <p:cNvCxnSpPr/>
          <p:nvPr/>
        </p:nvCxnSpPr>
        <p:spPr>
          <a:xfrm flipV="1">
            <a:off x="386986" y="1096045"/>
            <a:ext cx="9286643" cy="9722"/>
          </a:xfrm>
          <a:prstGeom prst="line">
            <a:avLst/>
          </a:prstGeom>
          <a:ln w="69850" cap="rnd" cmpd="tri">
            <a:prstDash val="solid"/>
          </a:ln>
          <a:effectLst>
            <a:outerShdw blurRad="50800" dist="50800" dir="5400000" algn="ctr" rotWithShape="0">
              <a:schemeClr val="accent1">
                <a:lumMod val="60000"/>
                <a:lumOff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3220" t="29530" r="52203" b="7495"/>
          <a:stretch/>
        </p:blipFill>
        <p:spPr bwMode="auto">
          <a:xfrm>
            <a:off x="2819399" y="1219200"/>
            <a:ext cx="3867606" cy="396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олилиния 5"/>
          <p:cNvSpPr/>
          <p:nvPr/>
        </p:nvSpPr>
        <p:spPr>
          <a:xfrm>
            <a:off x="4677508" y="2411604"/>
            <a:ext cx="1532509" cy="2708031"/>
          </a:xfrm>
          <a:custGeom>
            <a:avLst/>
            <a:gdLst>
              <a:gd name="connsiteX0" fmla="*/ 0 w 1532509"/>
              <a:gd name="connsiteY0" fmla="*/ 0 h 2708031"/>
              <a:gd name="connsiteX1" fmla="*/ 140677 w 1532509"/>
              <a:gd name="connsiteY1" fmla="*/ 75363 h 2708031"/>
              <a:gd name="connsiteX2" fmla="*/ 281354 w 1532509"/>
              <a:gd name="connsiteY2" fmla="*/ 115556 h 2708031"/>
              <a:gd name="connsiteX3" fmla="*/ 351692 w 1532509"/>
              <a:gd name="connsiteY3" fmla="*/ 175847 h 2708031"/>
              <a:gd name="connsiteX4" fmla="*/ 502417 w 1532509"/>
              <a:gd name="connsiteY4" fmla="*/ 256233 h 2708031"/>
              <a:gd name="connsiteX5" fmla="*/ 688312 w 1532509"/>
              <a:gd name="connsiteY5" fmla="*/ 356717 h 2708031"/>
              <a:gd name="connsiteX6" fmla="*/ 869182 w 1532509"/>
              <a:gd name="connsiteY6" fmla="*/ 492370 h 2708031"/>
              <a:gd name="connsiteX7" fmla="*/ 1004835 w 1532509"/>
              <a:gd name="connsiteY7" fmla="*/ 633047 h 2708031"/>
              <a:gd name="connsiteX8" fmla="*/ 1170633 w 1532509"/>
              <a:gd name="connsiteY8" fmla="*/ 828989 h 2708031"/>
              <a:gd name="connsiteX9" fmla="*/ 1306285 w 1532509"/>
              <a:gd name="connsiteY9" fmla="*/ 1190730 h 2708031"/>
              <a:gd name="connsiteX10" fmla="*/ 1411793 w 1532509"/>
              <a:gd name="connsiteY10" fmla="*/ 1376625 h 2708031"/>
              <a:gd name="connsiteX11" fmla="*/ 1482132 w 1532509"/>
              <a:gd name="connsiteY11" fmla="*/ 1783583 h 2708031"/>
              <a:gd name="connsiteX12" fmla="*/ 1532373 w 1532509"/>
              <a:gd name="connsiteY12" fmla="*/ 2090058 h 2708031"/>
              <a:gd name="connsiteX13" fmla="*/ 1467059 w 1532509"/>
              <a:gd name="connsiteY13" fmla="*/ 2708031 h 2708031"/>
              <a:gd name="connsiteX14" fmla="*/ 1467059 w 1532509"/>
              <a:gd name="connsiteY14" fmla="*/ 2708031 h 2708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532509" h="2708031">
                <a:moveTo>
                  <a:pt x="0" y="0"/>
                </a:moveTo>
                <a:cubicBezTo>
                  <a:pt x="46892" y="28052"/>
                  <a:pt x="93785" y="56104"/>
                  <a:pt x="140677" y="75363"/>
                </a:cubicBezTo>
                <a:cubicBezTo>
                  <a:pt x="187569" y="94622"/>
                  <a:pt x="246185" y="98809"/>
                  <a:pt x="281354" y="115556"/>
                </a:cubicBezTo>
                <a:cubicBezTo>
                  <a:pt x="316523" y="132303"/>
                  <a:pt x="314848" y="152401"/>
                  <a:pt x="351692" y="175847"/>
                </a:cubicBezTo>
                <a:cubicBezTo>
                  <a:pt x="388536" y="199293"/>
                  <a:pt x="502417" y="256233"/>
                  <a:pt x="502417" y="256233"/>
                </a:cubicBezTo>
                <a:cubicBezTo>
                  <a:pt x="558520" y="286378"/>
                  <a:pt x="627185" y="317361"/>
                  <a:pt x="688312" y="356717"/>
                </a:cubicBezTo>
                <a:cubicBezTo>
                  <a:pt x="749439" y="396073"/>
                  <a:pt x="816428" y="446315"/>
                  <a:pt x="869182" y="492370"/>
                </a:cubicBezTo>
                <a:cubicBezTo>
                  <a:pt x="921936" y="538425"/>
                  <a:pt x="954593" y="576944"/>
                  <a:pt x="1004835" y="633047"/>
                </a:cubicBezTo>
                <a:cubicBezTo>
                  <a:pt x="1055077" y="689150"/>
                  <a:pt x="1120391" y="736042"/>
                  <a:pt x="1170633" y="828989"/>
                </a:cubicBezTo>
                <a:cubicBezTo>
                  <a:pt x="1220875" y="921936"/>
                  <a:pt x="1266092" y="1099457"/>
                  <a:pt x="1306285" y="1190730"/>
                </a:cubicBezTo>
                <a:cubicBezTo>
                  <a:pt x="1346478" y="1282003"/>
                  <a:pt x="1382485" y="1277816"/>
                  <a:pt x="1411793" y="1376625"/>
                </a:cubicBezTo>
                <a:cubicBezTo>
                  <a:pt x="1441101" y="1475434"/>
                  <a:pt x="1462035" y="1664678"/>
                  <a:pt x="1482132" y="1783583"/>
                </a:cubicBezTo>
                <a:cubicBezTo>
                  <a:pt x="1502229" y="1902488"/>
                  <a:pt x="1534885" y="1935983"/>
                  <a:pt x="1532373" y="2090058"/>
                </a:cubicBezTo>
                <a:cubicBezTo>
                  <a:pt x="1529861" y="2244133"/>
                  <a:pt x="1467059" y="2708031"/>
                  <a:pt x="1467059" y="2708031"/>
                </a:cubicBezTo>
                <a:lnTo>
                  <a:pt x="1467059" y="2708031"/>
                </a:lnTo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>
            <a:off x="6096000" y="4114800"/>
            <a:ext cx="114017" cy="7620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flipH="1" flipV="1">
            <a:off x="6096000" y="4114381"/>
            <a:ext cx="114016" cy="76619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олилиния 10"/>
          <p:cNvSpPr/>
          <p:nvPr/>
        </p:nvSpPr>
        <p:spPr>
          <a:xfrm>
            <a:off x="6149405" y="4175090"/>
            <a:ext cx="75574" cy="954221"/>
          </a:xfrm>
          <a:custGeom>
            <a:avLst/>
            <a:gdLst>
              <a:gd name="connsiteX0" fmla="*/ 10235 w 75574"/>
              <a:gd name="connsiteY0" fmla="*/ 0 h 954221"/>
              <a:gd name="connsiteX1" fmla="*/ 45404 w 75574"/>
              <a:gd name="connsiteY1" fmla="*/ 190919 h 954221"/>
              <a:gd name="connsiteX2" fmla="*/ 75549 w 75574"/>
              <a:gd name="connsiteY2" fmla="*/ 306475 h 954221"/>
              <a:gd name="connsiteX3" fmla="*/ 40380 w 75574"/>
              <a:gd name="connsiteY3" fmla="*/ 668215 h 954221"/>
              <a:gd name="connsiteX4" fmla="*/ 5210 w 75574"/>
              <a:gd name="connsiteY4" fmla="*/ 934497 h 954221"/>
              <a:gd name="connsiteX5" fmla="*/ 186 w 75574"/>
              <a:gd name="connsiteY5" fmla="*/ 934497 h 954221"/>
              <a:gd name="connsiteX6" fmla="*/ 186 w 75574"/>
              <a:gd name="connsiteY6" fmla="*/ 934497 h 954221"/>
              <a:gd name="connsiteX7" fmla="*/ 186 w 75574"/>
              <a:gd name="connsiteY7" fmla="*/ 929473 h 9542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5574" h="954221">
                <a:moveTo>
                  <a:pt x="10235" y="0"/>
                </a:moveTo>
                <a:cubicBezTo>
                  <a:pt x="22376" y="69920"/>
                  <a:pt x="34518" y="139840"/>
                  <a:pt x="45404" y="190919"/>
                </a:cubicBezTo>
                <a:cubicBezTo>
                  <a:pt x="56290" y="241998"/>
                  <a:pt x="76386" y="226926"/>
                  <a:pt x="75549" y="306475"/>
                </a:cubicBezTo>
                <a:cubicBezTo>
                  <a:pt x="74712" y="386024"/>
                  <a:pt x="52103" y="563545"/>
                  <a:pt x="40380" y="668215"/>
                </a:cubicBezTo>
                <a:cubicBezTo>
                  <a:pt x="28657" y="772885"/>
                  <a:pt x="11909" y="890117"/>
                  <a:pt x="5210" y="934497"/>
                </a:cubicBezTo>
                <a:cubicBezTo>
                  <a:pt x="-1489" y="978877"/>
                  <a:pt x="186" y="934497"/>
                  <a:pt x="186" y="934497"/>
                </a:cubicBezTo>
                <a:lnTo>
                  <a:pt x="186" y="934497"/>
                </a:lnTo>
                <a:lnTo>
                  <a:pt x="186" y="929473"/>
                </a:lnTo>
              </a:path>
            </a:pathLst>
          </a:cu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4" name="Picture 6" descr="C:\Users\ishenko\Desktop\РГ РЖД\МЖД\26.05.2016\Сергиев Посад\СП\путь 2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01" y="1219200"/>
            <a:ext cx="2844800" cy="21336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ishenko\Desktop\РГ РЖД\МЖД\26.05.2016\Сергиев Посад\СП\путь 27-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399" y="2856010"/>
            <a:ext cx="2286000" cy="22733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C:\Users\ishenko\Desktop\РГ РЖД\МЖД\26.05.2016\Сергиев Посад\СП\путь 27-3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3530600"/>
            <a:ext cx="2039235" cy="21082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C:\Users\ishenko\Desktop\РГ РЖД\МЖД\26.05.2016\Сергиев Посад\СП\путь 27-4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1219200"/>
            <a:ext cx="2667000" cy="20002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C:\Users\ishenko\Desktop\РГ РЖД\МЖД\26.05.2016\Сергиев Посад\СП\путь 27-7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3337560"/>
            <a:ext cx="1981200" cy="212682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9" name="Прямая со стрелкой 38"/>
          <p:cNvCxnSpPr/>
          <p:nvPr/>
        </p:nvCxnSpPr>
        <p:spPr>
          <a:xfrm flipH="1">
            <a:off x="1710695" y="2411604"/>
            <a:ext cx="2966813" cy="692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Блок-схема: узел 13"/>
          <p:cNvSpPr/>
          <p:nvPr/>
        </p:nvSpPr>
        <p:spPr>
          <a:xfrm>
            <a:off x="4601017" y="2348456"/>
            <a:ext cx="152185" cy="12629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Блок-схема: узел 43"/>
          <p:cNvSpPr/>
          <p:nvPr/>
        </p:nvSpPr>
        <p:spPr>
          <a:xfrm>
            <a:off x="4875915" y="2474752"/>
            <a:ext cx="152185" cy="12629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Блок-схема: узел 44"/>
          <p:cNvSpPr/>
          <p:nvPr/>
        </p:nvSpPr>
        <p:spPr>
          <a:xfrm>
            <a:off x="6073312" y="3992660"/>
            <a:ext cx="152185" cy="12629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7" name="Прямая со стрелкой 46"/>
          <p:cNvCxnSpPr>
            <a:stCxn id="44" idx="3"/>
          </p:cNvCxnSpPr>
          <p:nvPr/>
        </p:nvCxnSpPr>
        <p:spPr>
          <a:xfrm flipH="1">
            <a:off x="3194101" y="2582552"/>
            <a:ext cx="1704101" cy="1608448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 стрелкой 47"/>
          <p:cNvCxnSpPr/>
          <p:nvPr/>
        </p:nvCxnSpPr>
        <p:spPr>
          <a:xfrm flipH="1">
            <a:off x="4677109" y="2856010"/>
            <a:ext cx="766653" cy="1334990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 стрелкой 49"/>
          <p:cNvCxnSpPr>
            <a:stCxn id="6" idx="8"/>
          </p:cNvCxnSpPr>
          <p:nvPr/>
        </p:nvCxnSpPr>
        <p:spPr>
          <a:xfrm flipV="1">
            <a:off x="5848141" y="2219326"/>
            <a:ext cx="2343359" cy="1021267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 стрелкой 52"/>
          <p:cNvCxnSpPr>
            <a:stCxn id="11" idx="0"/>
          </p:cNvCxnSpPr>
          <p:nvPr/>
        </p:nvCxnSpPr>
        <p:spPr>
          <a:xfrm flipV="1">
            <a:off x="6159640" y="3929512"/>
            <a:ext cx="2679560" cy="245578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64423512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11389</TotalTime>
  <Words>1295</Words>
  <Application>Microsoft Office PowerPoint</Application>
  <PresentationFormat>Лист A4 (210x297 мм)</PresentationFormat>
  <Paragraphs>149</Paragraphs>
  <Slides>20</Slides>
  <Notes>20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Office Theme</vt:lpstr>
      <vt:lpstr>Правительство Московской области  Отчет (I этап) о результатах обследования железнодорожной инфраструктуры станций на территории  пяти муниципальных образований  Московской области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Dmitriy Bursakov</dc:creator>
  <cp:lastModifiedBy>Андросова М.В.</cp:lastModifiedBy>
  <cp:revision>856</cp:revision>
  <cp:lastPrinted>2016-06-08T10:19:28Z</cp:lastPrinted>
  <dcterms:created xsi:type="dcterms:W3CDTF">2014-01-29T11:16:05Z</dcterms:created>
  <dcterms:modified xsi:type="dcterms:W3CDTF">2016-07-27T08:33:13Z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2014-01-28T00:00:00Z</vt:filetime>
  </property>
  <property fmtid="{D5CDD505-2E9C-101B-9397-08002B2CF9AE}" pid="3" name="LastSaved">
    <vt:filetime>2014-01-29T00:00:00Z</vt:filetime>
  </property>
</Properties>
</file>