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sldIdLst>
    <p:sldId id="484" r:id="rId2"/>
    <p:sldId id="589" r:id="rId3"/>
    <p:sldId id="646" r:id="rId4"/>
    <p:sldId id="611" r:id="rId5"/>
    <p:sldId id="607" r:id="rId6"/>
    <p:sldId id="613" r:id="rId7"/>
    <p:sldId id="614" r:id="rId8"/>
    <p:sldId id="615" r:id="rId9"/>
    <p:sldId id="612" r:id="rId10"/>
    <p:sldId id="608" r:id="rId11"/>
    <p:sldId id="609" r:id="rId12"/>
    <p:sldId id="610" r:id="rId13"/>
    <p:sldId id="617" r:id="rId14"/>
    <p:sldId id="616" r:id="rId15"/>
    <p:sldId id="618" r:id="rId16"/>
    <p:sldId id="626" r:id="rId17"/>
    <p:sldId id="627" r:id="rId18"/>
    <p:sldId id="628" r:id="rId19"/>
    <p:sldId id="653" r:id="rId20"/>
    <p:sldId id="651" r:id="rId21"/>
    <p:sldId id="652" r:id="rId22"/>
  </p:sldIdLst>
  <p:sldSz cx="9906000" cy="6858000" type="A4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 userDrawn="1">
          <p15:clr>
            <a:srgbClr val="A4A3A4"/>
          </p15:clr>
        </p15:guide>
        <p15:guide id="2" pos="1994" userDrawn="1">
          <p15:clr>
            <a:srgbClr val="A4A3A4"/>
          </p15:clr>
        </p15:guide>
        <p15:guide id="3" pos="2160" userDrawn="1">
          <p15:clr>
            <a:srgbClr val="A4A3A4"/>
          </p15:clr>
        </p15:guide>
        <p15:guide id="4" pos="23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122" y="192"/>
      </p:cViewPr>
      <p:guideLst>
        <p:guide orient="horz" pos="2880"/>
        <p:guide pos="1994"/>
        <p:guide pos="2160"/>
        <p:guide pos="23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6"/>
            <a:ext cx="4302229" cy="339884"/>
          </a:xfrm>
          <a:prstGeom prst="rect">
            <a:avLst/>
          </a:prstGeom>
        </p:spPr>
        <p:txBody>
          <a:bodyPr vert="horz" lIns="90918" tIns="45459" rIns="90918" bIns="4545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4275" y="6"/>
            <a:ext cx="4302229" cy="339884"/>
          </a:xfrm>
          <a:prstGeom prst="rect">
            <a:avLst/>
          </a:prstGeom>
        </p:spPr>
        <p:txBody>
          <a:bodyPr vert="horz" lIns="90918" tIns="45459" rIns="90918" bIns="45459" rtlCol="0"/>
          <a:lstStyle>
            <a:lvl1pPr algn="r">
              <a:defRPr sz="1200"/>
            </a:lvl1pPr>
          </a:lstStyle>
          <a:p>
            <a:fld id="{CC6D130A-ACFA-4E69-A9A7-1865543B25BE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125788" y="512763"/>
            <a:ext cx="3676650" cy="254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18" tIns="45459" rIns="90918" bIns="4545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23" y="3228897"/>
            <a:ext cx="7942580" cy="3058954"/>
          </a:xfrm>
          <a:prstGeom prst="rect">
            <a:avLst/>
          </a:prstGeom>
        </p:spPr>
        <p:txBody>
          <a:bodyPr vert="horz" lIns="90918" tIns="45459" rIns="90918" bIns="4545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6456223"/>
            <a:ext cx="4302229" cy="339884"/>
          </a:xfrm>
          <a:prstGeom prst="rect">
            <a:avLst/>
          </a:prstGeom>
        </p:spPr>
        <p:txBody>
          <a:bodyPr vert="horz" lIns="90918" tIns="45459" rIns="90918" bIns="4545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4275" y="6456223"/>
            <a:ext cx="4302229" cy="339884"/>
          </a:xfrm>
          <a:prstGeom prst="rect">
            <a:avLst/>
          </a:prstGeom>
        </p:spPr>
        <p:txBody>
          <a:bodyPr vert="horz" lIns="90918" tIns="45459" rIns="90918" bIns="45459" rtlCol="0" anchor="b"/>
          <a:lstStyle>
            <a:lvl1pPr algn="r">
              <a:defRPr sz="1200"/>
            </a:lvl1pPr>
          </a:lstStyle>
          <a:p>
            <a:fld id="{2183A588-A204-44A7-9859-291148C9BF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372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25788" y="512763"/>
            <a:ext cx="3676650" cy="25463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F93A5-D006-4E69-80C7-ADBEAE84AC6F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9908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42950" y="2125985"/>
            <a:ext cx="84201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85903" y="3840484"/>
            <a:ext cx="693419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91147" y="399860"/>
            <a:ext cx="7523708" cy="284052"/>
          </a:xfrm>
        </p:spPr>
        <p:txBody>
          <a:bodyPr lIns="0" tIns="0" rIns="0" bIns="0"/>
          <a:lstStyle>
            <a:lvl1pPr>
              <a:defRPr sz="1846" b="1"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766572" y="1964438"/>
            <a:ext cx="3643743" cy="255776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1662"/>
          </a:p>
        </p:txBody>
      </p:sp>
      <p:sp>
        <p:nvSpPr>
          <p:cNvPr id="17" name="bk object 17"/>
          <p:cNvSpPr/>
          <p:nvPr/>
        </p:nvSpPr>
        <p:spPr>
          <a:xfrm>
            <a:off x="1795675" y="1990385"/>
            <a:ext cx="3527038" cy="255776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1662"/>
          </a:p>
        </p:txBody>
      </p:sp>
      <p:sp>
        <p:nvSpPr>
          <p:cNvPr id="18" name="bk object 18"/>
          <p:cNvSpPr/>
          <p:nvPr/>
        </p:nvSpPr>
        <p:spPr>
          <a:xfrm>
            <a:off x="6116542" y="1990956"/>
            <a:ext cx="3271717" cy="255776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1662"/>
          </a:p>
        </p:txBody>
      </p:sp>
      <p:sp>
        <p:nvSpPr>
          <p:cNvPr id="19" name="bk object 19"/>
          <p:cNvSpPr/>
          <p:nvPr/>
        </p:nvSpPr>
        <p:spPr>
          <a:xfrm>
            <a:off x="1762911" y="4659823"/>
            <a:ext cx="3564848" cy="255776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1662"/>
          </a:p>
        </p:txBody>
      </p:sp>
      <p:sp>
        <p:nvSpPr>
          <p:cNvPr id="20" name="bk object 20"/>
          <p:cNvSpPr/>
          <p:nvPr/>
        </p:nvSpPr>
        <p:spPr>
          <a:xfrm>
            <a:off x="6152230" y="4644875"/>
            <a:ext cx="3271771" cy="255776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1662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91147" y="399860"/>
            <a:ext cx="7523708" cy="284052"/>
          </a:xfrm>
        </p:spPr>
        <p:txBody>
          <a:bodyPr lIns="0" tIns="0" rIns="0" bIns="0"/>
          <a:lstStyle>
            <a:lvl1pPr>
              <a:defRPr sz="1846" b="1"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95300" y="1577340"/>
            <a:ext cx="43091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01589" y="1577340"/>
            <a:ext cx="43091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91147" y="399860"/>
            <a:ext cx="7523708" cy="284052"/>
          </a:xfrm>
        </p:spPr>
        <p:txBody>
          <a:bodyPr lIns="0" tIns="0" rIns="0" bIns="0"/>
          <a:lstStyle>
            <a:lvl1pPr>
              <a:defRPr sz="1846" b="1"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60"/>
            <a:ext cx="8420100" cy="3077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2"/>
            <a:ext cx="6934200" cy="2769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05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1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1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2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02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23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436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64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95300" y="6377945"/>
            <a:ext cx="2278380" cy="276999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68043" y="6377945"/>
            <a:ext cx="3169919" cy="276999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132320" y="6377945"/>
            <a:ext cx="2278380" cy="276999"/>
          </a:xfrm>
        </p:spPr>
        <p:txBody>
          <a:bodyPr/>
          <a:lstStyle/>
          <a:p>
            <a:pPr>
              <a:defRPr/>
            </a:pPr>
            <a:fld id="{3CE0E753-F219-4D25-BF11-8C8B1ADC4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561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194471" y="1604797"/>
            <a:ext cx="9595066" cy="4846803"/>
          </a:xfrm>
          <a:prstGeom prst="rect">
            <a:avLst/>
          </a:prstGeom>
          <a:solidFill>
            <a:srgbClr val="E8F0F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/>
          <a:p>
            <a:pPr algn="ctr"/>
            <a:endParaRPr lang="ru-RU">
              <a:solidFill>
                <a:srgbClr val="E8F0F4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168" y="836712"/>
            <a:ext cx="7485178" cy="583221"/>
          </a:xfrm>
        </p:spPr>
        <p:txBody>
          <a:bodyPr>
            <a:normAutofit/>
          </a:bodyPr>
          <a:lstStyle>
            <a:lvl1pPr>
              <a:defRPr sz="2600"/>
            </a:lvl1pPr>
            <a:extLst/>
          </a:lstStyle>
          <a:p>
            <a:pPr eaLnBrk="1" latinLnBrk="0" hangingPunct="1"/>
            <a:r>
              <a:rPr lang="ru-RU" dirty="0" smtClean="0"/>
              <a:t>Образец заголовка</a:t>
            </a:r>
            <a:endParaRPr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60400" y="1803402"/>
            <a:ext cx="4210050" cy="1384995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  <a:p>
            <a:pPr lvl="3" eaLnBrk="1" latinLnBrk="0" hangingPunct="1"/>
            <a:r>
              <a:rPr lang="ru-RU" dirty="0" smtClean="0"/>
              <a:t>Четвертый уровень</a:t>
            </a:r>
          </a:p>
          <a:p>
            <a:pPr lvl="4" eaLnBrk="1" latinLnBrk="0" hangingPunct="1"/>
            <a:r>
              <a:rPr lang="ru-RU" dirty="0" smtClean="0"/>
              <a:t>Пятый уровень</a:t>
            </a:r>
            <a:endParaRPr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248643" y="1803399"/>
            <a:ext cx="4210050" cy="1384995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10" name="Date Placeholder 7"/>
          <p:cNvSpPr txBox="1">
            <a:spLocks/>
          </p:cNvSpPr>
          <p:nvPr userDrawn="1"/>
        </p:nvSpPr>
        <p:spPr>
          <a:xfrm>
            <a:off x="6123130" y="6451600"/>
            <a:ext cx="3744416" cy="365125"/>
          </a:xfrm>
          <a:prstGeom prst="rect">
            <a:avLst/>
          </a:prstGeom>
        </p:spPr>
        <p:txBody>
          <a:bodyPr vert="horz" lIns="107287" tIns="53643" rIns="107287" bIns="53643" rtlCol="0" anchor="ctr" anchorCtr="0"/>
          <a:lstStyle>
            <a:lvl1pPr marL="0" algn="l" rtl="0" eaLnBrk="1" latinLnBrk="0" hangingPunct="1">
              <a:defRPr kumimoji="0" lang="ru-RU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r"/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t>InfraONE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t> | VEGAS LEX | </a:t>
            </a:r>
            <a:r>
              <a:rPr lang="ru-RU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t>СЕТЕК МО | </a:t>
            </a:r>
            <a:r>
              <a:rPr lang="ru-RU" dirty="0" err="1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t>НИиПИ</a:t>
            </a:r>
            <a:endParaRPr lang="ru-RU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4"/>
          </p:nvPr>
        </p:nvSpPr>
        <p:spPr>
          <a:xfrm>
            <a:off x="9087460" y="142806"/>
            <a:ext cx="858095" cy="430887"/>
          </a:xfrm>
          <a:prstGeom prst="rect">
            <a:avLst/>
          </a:prstGeom>
        </p:spPr>
        <p:txBody>
          <a:bodyPr/>
          <a:lstStyle>
            <a:lvl1pPr eaLnBrk="1" latinLnBrk="0" hangingPunct="1">
              <a:defRPr kumimoji="0" lang="ru-RU" sz="2800">
                <a:solidFill>
                  <a:schemeClr val="bg1"/>
                </a:solidFill>
              </a:defRPr>
            </a:lvl1pPr>
            <a:extLst/>
          </a:lstStyle>
          <a:p>
            <a:fld id="{281C61DF-0B0C-4F78-9F29-85BE36B062C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050" y="1376363"/>
            <a:ext cx="9217025" cy="5148262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1410B-D714-4834-9668-3F7BF2E0A0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7317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91147" y="399861"/>
            <a:ext cx="7523708" cy="315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81440" y="2605548"/>
            <a:ext cx="93431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368043" y="6377944"/>
            <a:ext cx="316991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5300" y="6377944"/>
            <a:ext cx="22783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132320" y="6377944"/>
            <a:ext cx="22783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7" r:id="rId6"/>
    <p:sldLayoutId id="2147483670" r:id="rId7"/>
    <p:sldLayoutId id="2147483671" r:id="rId8"/>
  </p:sldLayoutIdLst>
  <p:hf sldNum="0"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22041">
        <a:defRPr>
          <a:latin typeface="+mn-lt"/>
          <a:ea typeface="+mn-ea"/>
          <a:cs typeface="+mn-cs"/>
        </a:defRPr>
      </a:lvl2pPr>
      <a:lvl3pPr marL="844083">
        <a:defRPr>
          <a:latin typeface="+mn-lt"/>
          <a:ea typeface="+mn-ea"/>
          <a:cs typeface="+mn-cs"/>
        </a:defRPr>
      </a:lvl3pPr>
      <a:lvl4pPr marL="1266124">
        <a:defRPr>
          <a:latin typeface="+mn-lt"/>
          <a:ea typeface="+mn-ea"/>
          <a:cs typeface="+mn-cs"/>
        </a:defRPr>
      </a:lvl4pPr>
      <a:lvl5pPr marL="1688165">
        <a:defRPr>
          <a:latin typeface="+mn-lt"/>
          <a:ea typeface="+mn-ea"/>
          <a:cs typeface="+mn-cs"/>
        </a:defRPr>
      </a:lvl5pPr>
      <a:lvl6pPr marL="2110207">
        <a:defRPr>
          <a:latin typeface="+mn-lt"/>
          <a:ea typeface="+mn-ea"/>
          <a:cs typeface="+mn-cs"/>
        </a:defRPr>
      </a:lvl6pPr>
      <a:lvl7pPr marL="2532248">
        <a:defRPr>
          <a:latin typeface="+mn-lt"/>
          <a:ea typeface="+mn-ea"/>
          <a:cs typeface="+mn-cs"/>
        </a:defRPr>
      </a:lvl7pPr>
      <a:lvl8pPr marL="2954289">
        <a:defRPr>
          <a:latin typeface="+mn-lt"/>
          <a:ea typeface="+mn-ea"/>
          <a:cs typeface="+mn-cs"/>
        </a:defRPr>
      </a:lvl8pPr>
      <a:lvl9pPr marL="3376331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22041">
        <a:defRPr>
          <a:latin typeface="+mn-lt"/>
          <a:ea typeface="+mn-ea"/>
          <a:cs typeface="+mn-cs"/>
        </a:defRPr>
      </a:lvl2pPr>
      <a:lvl3pPr marL="844083">
        <a:defRPr>
          <a:latin typeface="+mn-lt"/>
          <a:ea typeface="+mn-ea"/>
          <a:cs typeface="+mn-cs"/>
        </a:defRPr>
      </a:lvl3pPr>
      <a:lvl4pPr marL="1266124">
        <a:defRPr>
          <a:latin typeface="+mn-lt"/>
          <a:ea typeface="+mn-ea"/>
          <a:cs typeface="+mn-cs"/>
        </a:defRPr>
      </a:lvl4pPr>
      <a:lvl5pPr marL="1688165">
        <a:defRPr>
          <a:latin typeface="+mn-lt"/>
          <a:ea typeface="+mn-ea"/>
          <a:cs typeface="+mn-cs"/>
        </a:defRPr>
      </a:lvl5pPr>
      <a:lvl6pPr marL="2110207">
        <a:defRPr>
          <a:latin typeface="+mn-lt"/>
          <a:ea typeface="+mn-ea"/>
          <a:cs typeface="+mn-cs"/>
        </a:defRPr>
      </a:lvl6pPr>
      <a:lvl7pPr marL="2532248">
        <a:defRPr>
          <a:latin typeface="+mn-lt"/>
          <a:ea typeface="+mn-ea"/>
          <a:cs typeface="+mn-cs"/>
        </a:defRPr>
      </a:lvl7pPr>
      <a:lvl8pPr marL="2954289">
        <a:defRPr>
          <a:latin typeface="+mn-lt"/>
          <a:ea typeface="+mn-ea"/>
          <a:cs typeface="+mn-cs"/>
        </a:defRPr>
      </a:lvl8pPr>
      <a:lvl9pPr marL="337633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6.pn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4.png"/><Relationship Id="rId9" Type="http://schemas.openxmlformats.org/officeDocument/2006/relationships/image" Target="../media/image6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.pn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6.png"/><Relationship Id="rId7" Type="http://schemas.openxmlformats.org/officeDocument/2006/relationships/image" Target="../media/image7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6.png"/><Relationship Id="rId7" Type="http://schemas.openxmlformats.org/officeDocument/2006/relationships/image" Target="../media/image8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3" Type="http://schemas.openxmlformats.org/officeDocument/2006/relationships/image" Target="../media/image6.png"/><Relationship Id="rId7" Type="http://schemas.openxmlformats.org/officeDocument/2006/relationships/image" Target="../media/image8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0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9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6.png"/><Relationship Id="rId9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153" y="298938"/>
            <a:ext cx="1327635" cy="1607736"/>
          </a:xfrm>
          <a:prstGeom prst="rect">
            <a:avLst/>
          </a:prstGeom>
        </p:spPr>
      </p:pic>
      <p:sp>
        <p:nvSpPr>
          <p:cNvPr id="3" name="Заголовок 6"/>
          <p:cNvSpPr>
            <a:spLocks noGrp="1"/>
          </p:cNvSpPr>
          <p:nvPr>
            <p:ph type="ctrTitle"/>
          </p:nvPr>
        </p:nvSpPr>
        <p:spPr>
          <a:xfrm>
            <a:off x="762001" y="1981200"/>
            <a:ext cx="8731250" cy="2836546"/>
          </a:xfrm>
        </p:spPr>
        <p:txBody>
          <a:bodyPr rtlCol="0"/>
          <a:lstStyle/>
          <a:p>
            <a:pPr algn="ctr">
              <a:defRPr/>
            </a:pPr>
            <a:r>
              <a:rPr lang="ru-RU" sz="2585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Правительство Московской области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Отчет (</a:t>
            </a:r>
            <a:r>
              <a:rPr lang="en-US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</a:t>
            </a:r>
            <a: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этап)</a:t>
            </a:r>
            <a:b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 результатах обследования железнодорожной инфраструктуры станций на территории </a:t>
            </a:r>
            <a:b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308" dirty="0" smtClean="0">
                <a:solidFill>
                  <a:schemeClr val="tx1"/>
                </a:solidFill>
              </a:rPr>
              <a:t>шести </a:t>
            </a:r>
            <a: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муниципальных образований </a:t>
            </a:r>
            <a:b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Московской области</a:t>
            </a:r>
            <a:b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sz="1662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299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76201" y="4572000"/>
            <a:ext cx="7368892" cy="21336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69229" y="159606"/>
            <a:ext cx="8578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Городской округ Кашира (д. Ледово). Станции Пурлово Павелецкого направления Московской железной дороги.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Приемо-отправочный путь № 3.</a:t>
            </a:r>
            <a:endParaRPr lang="ru-RU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 descr="J:\гр дворы + логистика\мжд фото\пурлово\20160421_1215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87789" y="1511303"/>
            <a:ext cx="26416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J:\гр дворы + логистика\мжд фото\пурлово\20160421_12145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186017" y="1360489"/>
            <a:ext cx="2613024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J:\гр дворы + логистика\мжд фото\пурлово\20160421_12150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530661" y="3813335"/>
            <a:ext cx="2057400" cy="222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15364" y="4672786"/>
            <a:ext cx="7229729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500" b="1" dirty="0" smtClean="0"/>
              <a:t>По состоянию на 21.04.2016 в ходе обследования установлено:</a:t>
            </a:r>
          </a:p>
          <a:p>
            <a:pPr marL="285750" indent="-285750" algn="just">
              <a:buFontTx/>
              <a:buChar char="-"/>
            </a:pPr>
            <a:r>
              <a:rPr lang="ru-RU" sz="1500" b="1" dirty="0" smtClean="0"/>
              <a:t>наличие земляного полотна, отсутствие рельсошпальной решетки приемо-отправочного пути № 3 (протяженностью 1712,0 м) от стрелочного перевода 5 до стрелочного перевода 14 в связи с демонтажем в 2007 году из-за отсутствия производственной необходимости (приказ начальника МЖД от </a:t>
            </a:r>
            <a:r>
              <a:rPr lang="ru-RU" sz="1500" b="1" dirty="0"/>
              <a:t>29.03.2007). </a:t>
            </a:r>
            <a:endParaRPr lang="ru-RU" sz="1500" b="1" dirty="0" smtClean="0"/>
          </a:p>
          <a:p>
            <a:pPr marL="285750" indent="-285750" algn="just">
              <a:buFontTx/>
              <a:buChar char="-"/>
            </a:pPr>
            <a:r>
              <a:rPr lang="ru-RU" sz="1500" b="1" dirty="0"/>
              <a:t>получено положительное заключение Администрации г.о. Кашира от 24.03.2016 № 1467/17 на имя начальника Каширской дистанции пути об отсутствии необходимости использования данного пути  на перспективу.</a:t>
            </a:r>
          </a:p>
          <a:p>
            <a:pPr marL="285750" indent="-285750" algn="just">
              <a:buFontTx/>
              <a:buChar char="-"/>
            </a:pPr>
            <a:endParaRPr lang="ru-RU" sz="1600" b="1" dirty="0" smtClean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55" t="9440" r="50002" b="7757"/>
          <a:stretch/>
        </p:blipFill>
        <p:spPr bwMode="auto">
          <a:xfrm rot="5400000">
            <a:off x="985125" y="272179"/>
            <a:ext cx="3060055" cy="5030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Блок-схема: узел 11"/>
          <p:cNvSpPr/>
          <p:nvPr/>
        </p:nvSpPr>
        <p:spPr>
          <a:xfrm>
            <a:off x="165698" y="3124200"/>
            <a:ext cx="99332" cy="92384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3505200" y="3219560"/>
            <a:ext cx="99332" cy="92384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/>
          <p:cNvCxnSpPr>
            <a:endCxn id="13" idx="3"/>
          </p:cNvCxnSpPr>
          <p:nvPr/>
        </p:nvCxnSpPr>
        <p:spPr>
          <a:xfrm flipV="1">
            <a:off x="398083" y="3298415"/>
            <a:ext cx="3121664" cy="1352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65030" y="3219560"/>
            <a:ext cx="133053" cy="9238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438400" y="3311944"/>
            <a:ext cx="6248400" cy="171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2438400" y="2541589"/>
            <a:ext cx="3670189" cy="7241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1524000" y="3049728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3</a:t>
            </a:r>
            <a:endParaRPr lang="ru-RU" sz="12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047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52401" y="4419600"/>
            <a:ext cx="6857999" cy="2286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41020" y="159606"/>
            <a:ext cx="88649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Городской округ Кашира (вблизи д. Зубово). Станция Блок пост 123 Павелецкого направления Московской железной дороги.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Прочий путь № 4.</a:t>
            </a:r>
            <a:endParaRPr lang="ru-RU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J:\гр дворы + логистика\мжд фото\блок пост 123\20160421_1249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252067" y="1364432"/>
            <a:ext cx="2181464" cy="2131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J:\гр дворы + логистика\мжд фото\блок пост 123\20160421_1252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699000" y="1287131"/>
            <a:ext cx="23368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J:\гр дворы + логистика\мжд фото\блок пост 123\20160421_12523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198698" y="3554229"/>
            <a:ext cx="21336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09107" y="4423319"/>
            <a:ext cx="6629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/>
              <a:t>По состоянию на 21.04.2016 в ходе обследования установлено:</a:t>
            </a:r>
          </a:p>
          <a:p>
            <a:pPr marL="285750" indent="-285750" algn="just">
              <a:buFontTx/>
              <a:buChar char="-"/>
            </a:pPr>
            <a:r>
              <a:rPr lang="ru-RU" sz="1600" b="1" dirty="0" smtClean="0"/>
              <a:t>наличие земляного полотна, отсутствие рельсошпальной решетки </a:t>
            </a:r>
            <a:r>
              <a:rPr lang="ru-RU" sz="1600" b="1" dirty="0" err="1" smtClean="0"/>
              <a:t>приемо</a:t>
            </a:r>
            <a:r>
              <a:rPr lang="ru-RU" sz="1600" b="1" dirty="0" smtClean="0"/>
              <a:t>-отправочного пути № 4 (протяженностью 100,0 м) от стрелочного перевода 5 в связи с демонтажем в 2005 году из-за отсутствия производственной необходимости. </a:t>
            </a:r>
          </a:p>
          <a:p>
            <a:pPr marL="285750" indent="-285750" algn="just">
              <a:buFontTx/>
              <a:buChar char="-"/>
            </a:pPr>
            <a:r>
              <a:rPr lang="ru-RU" sz="1600" b="1" dirty="0"/>
              <a:t>получено положительное заключение Администрации г.о. Кашира от 24.03.2016 № 1467/17 на имя начальника Каширской дистанции пути об отсутствии необходимости использования данного пути  на перспективу.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29" t="12265" r="49152" b="6139"/>
          <a:stretch/>
        </p:blipFill>
        <p:spPr bwMode="auto">
          <a:xfrm rot="5400000">
            <a:off x="975765" y="380557"/>
            <a:ext cx="2789791" cy="4707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Блок-схема: узел 10"/>
          <p:cNvSpPr/>
          <p:nvPr/>
        </p:nvSpPr>
        <p:spPr>
          <a:xfrm>
            <a:off x="3733800" y="2895600"/>
            <a:ext cx="99332" cy="92384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лилиния 2"/>
          <p:cNvSpPr/>
          <p:nvPr/>
        </p:nvSpPr>
        <p:spPr>
          <a:xfrm>
            <a:off x="2828925" y="2761683"/>
            <a:ext cx="914400" cy="133917"/>
          </a:xfrm>
          <a:custGeom>
            <a:avLst/>
            <a:gdLst>
              <a:gd name="connsiteX0" fmla="*/ 0 w 914400"/>
              <a:gd name="connsiteY0" fmla="*/ 29142 h 133917"/>
              <a:gd name="connsiteX1" fmla="*/ 228600 w 914400"/>
              <a:gd name="connsiteY1" fmla="*/ 10092 h 133917"/>
              <a:gd name="connsiteX2" fmla="*/ 495300 w 914400"/>
              <a:gd name="connsiteY2" fmla="*/ 10092 h 133917"/>
              <a:gd name="connsiteX3" fmla="*/ 571500 w 914400"/>
              <a:gd name="connsiteY3" fmla="*/ 567 h 133917"/>
              <a:gd name="connsiteX4" fmla="*/ 657225 w 914400"/>
              <a:gd name="connsiteY4" fmla="*/ 29142 h 133917"/>
              <a:gd name="connsiteX5" fmla="*/ 914400 w 914400"/>
              <a:gd name="connsiteY5" fmla="*/ 133917 h 133917"/>
              <a:gd name="connsiteX6" fmla="*/ 914400 w 914400"/>
              <a:gd name="connsiteY6" fmla="*/ 133917 h 133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" h="133917">
                <a:moveTo>
                  <a:pt x="0" y="29142"/>
                </a:moveTo>
                <a:cubicBezTo>
                  <a:pt x="73025" y="21204"/>
                  <a:pt x="146050" y="13267"/>
                  <a:pt x="228600" y="10092"/>
                </a:cubicBezTo>
                <a:cubicBezTo>
                  <a:pt x="311150" y="6917"/>
                  <a:pt x="438150" y="11679"/>
                  <a:pt x="495300" y="10092"/>
                </a:cubicBezTo>
                <a:cubicBezTo>
                  <a:pt x="552450" y="8504"/>
                  <a:pt x="544512" y="-2608"/>
                  <a:pt x="571500" y="567"/>
                </a:cubicBezTo>
                <a:cubicBezTo>
                  <a:pt x="598488" y="3742"/>
                  <a:pt x="600075" y="6917"/>
                  <a:pt x="657225" y="29142"/>
                </a:cubicBezTo>
                <a:cubicBezTo>
                  <a:pt x="714375" y="51367"/>
                  <a:pt x="914400" y="133917"/>
                  <a:pt x="914400" y="133917"/>
                </a:cubicBezTo>
                <a:lnTo>
                  <a:pt x="914400" y="133917"/>
                </a:lnTo>
              </a:path>
            </a:pathLst>
          </a:cu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>
            <a:stCxn id="11" idx="7"/>
          </p:cNvCxnSpPr>
          <p:nvPr/>
        </p:nvCxnSpPr>
        <p:spPr>
          <a:xfrm flipV="1">
            <a:off x="3818585" y="1905001"/>
            <a:ext cx="1972615" cy="100412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3" idx="1"/>
          </p:cNvCxnSpPr>
          <p:nvPr/>
        </p:nvCxnSpPr>
        <p:spPr>
          <a:xfrm>
            <a:off x="3057525" y="2771775"/>
            <a:ext cx="5934075" cy="192545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3306741" y="2512488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4</a:t>
            </a:r>
            <a:endParaRPr lang="ru-RU" sz="12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0889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68358" y="4572000"/>
            <a:ext cx="9579472" cy="21336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69228" y="159606"/>
            <a:ext cx="87116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Городской округ Кашира (п. Ожерелье). Станция Ожерелье Павелецкого направления Московской железной дороги. Сортировочный парк.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Деповский путь 29.</a:t>
            </a:r>
            <a:endParaRPr lang="ru-RU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J:\гр дворы + логистика\мжд фото\ожерелье\20160421_1319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458766" y="1845064"/>
            <a:ext cx="2918746" cy="192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68357" y="4648200"/>
            <a:ext cx="95794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По состоянию на 21.04.2016 в ходе обследования установлено:</a:t>
            </a:r>
          </a:p>
          <a:p>
            <a:pPr marL="285750" indent="-285750" algn="just">
              <a:buFontTx/>
              <a:buChar char="-"/>
            </a:pPr>
            <a:r>
              <a:rPr lang="ru-RU" b="1" dirty="0" smtClean="0"/>
              <a:t>наличие земляного полотна, отсутствие рельсошпальной решетки пути № 29 (протяженностью 178,0 м) в связи с демонтажем в 2005 году из-за отсутствия производственной необходимости. </a:t>
            </a:r>
          </a:p>
          <a:p>
            <a:pPr marL="285750" indent="-285750" algn="just">
              <a:buFontTx/>
              <a:buChar char="-"/>
            </a:pPr>
            <a:r>
              <a:rPr lang="ru-RU" b="1" dirty="0"/>
              <a:t>получено положительное заключение Администрации г.о. Кашира от 24.03.2016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№ </a:t>
            </a:r>
            <a:r>
              <a:rPr lang="ru-RU" b="1" dirty="0"/>
              <a:t>1467/17 на имя начальника Каширской дистанции пути об отсутствии необходимости использования данного пути  на перспективу.</a:t>
            </a: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0" t="25887" r="58443" b="4561"/>
          <a:stretch/>
        </p:blipFill>
        <p:spPr bwMode="auto">
          <a:xfrm rot="16200000">
            <a:off x="1291120" y="452920"/>
            <a:ext cx="3062546" cy="4870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J:\гр дворы + логистика\мжд фото\ожерелье\20160421_13221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270500" y="1725353"/>
            <a:ext cx="29464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 стрелкой 2"/>
          <p:cNvCxnSpPr>
            <a:stCxn id="9" idx="3"/>
          </p:cNvCxnSpPr>
          <p:nvPr/>
        </p:nvCxnSpPr>
        <p:spPr>
          <a:xfrm flipV="1">
            <a:off x="2299447" y="2362200"/>
            <a:ext cx="4177553" cy="1174376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олилиния 8"/>
          <p:cNvSpPr/>
          <p:nvPr/>
        </p:nvSpPr>
        <p:spPr>
          <a:xfrm>
            <a:off x="927847" y="3199454"/>
            <a:ext cx="1891059" cy="678067"/>
          </a:xfrm>
          <a:custGeom>
            <a:avLst/>
            <a:gdLst>
              <a:gd name="connsiteX0" fmla="*/ 0 w 1891059"/>
              <a:gd name="connsiteY0" fmla="*/ 619511 h 678067"/>
              <a:gd name="connsiteX1" fmla="*/ 645459 w 1891059"/>
              <a:gd name="connsiteY1" fmla="*/ 673299 h 678067"/>
              <a:gd name="connsiteX2" fmla="*/ 914400 w 1891059"/>
              <a:gd name="connsiteY2" fmla="*/ 511934 h 678067"/>
              <a:gd name="connsiteX3" fmla="*/ 1371600 w 1891059"/>
              <a:gd name="connsiteY3" fmla="*/ 337122 h 678067"/>
              <a:gd name="connsiteX4" fmla="*/ 1855694 w 1891059"/>
              <a:gd name="connsiteY4" fmla="*/ 95075 h 678067"/>
              <a:gd name="connsiteX5" fmla="*/ 1855694 w 1891059"/>
              <a:gd name="connsiteY5" fmla="*/ 946 h 678067"/>
              <a:gd name="connsiteX6" fmla="*/ 1869141 w 1891059"/>
              <a:gd name="connsiteY6" fmla="*/ 54734 h 67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91059" h="678067">
                <a:moveTo>
                  <a:pt x="0" y="619511"/>
                </a:moveTo>
                <a:cubicBezTo>
                  <a:pt x="246529" y="655369"/>
                  <a:pt x="493059" y="691228"/>
                  <a:pt x="645459" y="673299"/>
                </a:cubicBezTo>
                <a:cubicBezTo>
                  <a:pt x="797859" y="655370"/>
                  <a:pt x="793377" y="567963"/>
                  <a:pt x="914400" y="511934"/>
                </a:cubicBezTo>
                <a:cubicBezTo>
                  <a:pt x="1035423" y="455905"/>
                  <a:pt x="1214718" y="406598"/>
                  <a:pt x="1371600" y="337122"/>
                </a:cubicBezTo>
                <a:cubicBezTo>
                  <a:pt x="1528482" y="267646"/>
                  <a:pt x="1775012" y="151104"/>
                  <a:pt x="1855694" y="95075"/>
                </a:cubicBezTo>
                <a:cubicBezTo>
                  <a:pt x="1936376" y="39046"/>
                  <a:pt x="1853453" y="7669"/>
                  <a:pt x="1855694" y="946"/>
                </a:cubicBezTo>
                <a:cubicBezTo>
                  <a:pt x="1857935" y="-5777"/>
                  <a:pt x="1863538" y="24478"/>
                  <a:pt x="1869141" y="54734"/>
                </a:cubicBezTo>
              </a:path>
            </a:pathLst>
          </a:cu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6277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2422445" y="4648200"/>
            <a:ext cx="7251184" cy="219241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95029" y="146692"/>
            <a:ext cx="8578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Городской округ Кашира (п. Ожерелье). Станция Ожерелье Павелецкого направления Московской железной дороги. Сортировочный парк.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Деповский путь № 33.</a:t>
            </a:r>
            <a:endParaRPr lang="ru-RU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J:\гр дворы + логистика\мжд фото\ожерелье\20160421_1333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2459" y="2887087"/>
            <a:ext cx="2336800" cy="2262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J:\гр дворы + логистика\мжд фото\ожерелье\20160421_1333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98681" y="1322295"/>
            <a:ext cx="2387599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J:\гр дворы + логистика\мжд фото\ожерелье\20160421_13351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257833" y="1490336"/>
            <a:ext cx="2758033" cy="21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03" t="9439" r="45238" b="15033"/>
          <a:stretch/>
        </p:blipFill>
        <p:spPr bwMode="auto">
          <a:xfrm rot="5400000">
            <a:off x="4119106" y="986298"/>
            <a:ext cx="2708476" cy="439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>
            <a:off x="6076172" y="2743200"/>
            <a:ext cx="2560677" cy="15240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 flipV="1">
            <a:off x="2681006" y="2362949"/>
            <a:ext cx="1814794" cy="104775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1230859" y="3480373"/>
            <a:ext cx="2228395" cy="225615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473861" y="4590243"/>
            <a:ext cx="71949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По состоянию на 21.04.2016 в ходе обследования установлено:</a:t>
            </a:r>
          </a:p>
          <a:p>
            <a:pPr marL="285750" indent="-285750" algn="just">
              <a:buFontTx/>
              <a:buChar char="-"/>
            </a:pPr>
            <a:r>
              <a:rPr lang="ru-RU" b="1" dirty="0" smtClean="0"/>
              <a:t>наличие </a:t>
            </a:r>
            <a:r>
              <a:rPr lang="ru-RU" b="1" dirty="0"/>
              <a:t>земляного полотна, отсутствие </a:t>
            </a:r>
            <a:r>
              <a:rPr lang="ru-RU" b="1" dirty="0" smtClean="0"/>
              <a:t>рельсошпальной </a:t>
            </a:r>
            <a:r>
              <a:rPr lang="ru-RU" b="1" dirty="0"/>
              <a:t>решетки пути № </a:t>
            </a:r>
            <a:r>
              <a:rPr lang="ru-RU" b="1" dirty="0" smtClean="0"/>
              <a:t>33 </a:t>
            </a:r>
            <a:r>
              <a:rPr lang="ru-RU" b="1" dirty="0"/>
              <a:t>(протяженностью </a:t>
            </a:r>
            <a:r>
              <a:rPr lang="ru-RU" b="1" dirty="0" smtClean="0"/>
              <a:t>117,0 </a:t>
            </a:r>
            <a:r>
              <a:rPr lang="ru-RU" b="1" dirty="0"/>
              <a:t>м) в </a:t>
            </a:r>
            <a:r>
              <a:rPr lang="ru-RU" b="1" dirty="0" smtClean="0"/>
              <a:t>связи с </a:t>
            </a:r>
            <a:r>
              <a:rPr lang="ru-RU" b="1" dirty="0"/>
              <a:t>демонтажем в 2005 году из-за отсутствия производственной необходимости. </a:t>
            </a:r>
          </a:p>
          <a:p>
            <a:pPr marL="285750" indent="-285750" algn="just">
              <a:buFontTx/>
              <a:buChar char="-"/>
            </a:pPr>
            <a:r>
              <a:rPr lang="ru-RU" b="1" dirty="0"/>
              <a:t>получено положительное заключение Администрации г.о. Кашира от 24.03.2016 № 1467/17 на имя начальника Каширской дистанции пути об отсутствии необходимости использования данного пути  на перспективу.</a:t>
            </a:r>
          </a:p>
        </p:txBody>
      </p:sp>
    </p:spTree>
    <p:extLst>
      <p:ext uri="{BB962C8B-B14F-4D97-AF65-F5344CB8AC3E}">
        <p14:creationId xmlns:p14="http://schemas.microsoft.com/office/powerpoint/2010/main" val="36242299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52401" y="5257800"/>
            <a:ext cx="9521228" cy="147732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69229" y="221701"/>
            <a:ext cx="87367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Городской округ Кашира (п. Ожерелье). Станция Ожерелье Павелецкого направления Московской железной дороги.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Сортировочный парк. Пути № 11, № 12.</a:t>
            </a:r>
            <a:endParaRPr lang="ru-RU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61" t="26521" r="41967" b="11694"/>
          <a:stretch/>
        </p:blipFill>
        <p:spPr bwMode="auto">
          <a:xfrm rot="10800000">
            <a:off x="398082" y="1295399"/>
            <a:ext cx="4402517" cy="381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8429" y="5257800"/>
            <a:ext cx="9419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/>
              <a:t>По состоянию на 21.04.2016 в ходе обследования установлено:</a:t>
            </a:r>
          </a:p>
          <a:p>
            <a:pPr marL="285750" indent="-285750" algn="just">
              <a:buFontTx/>
              <a:buChar char="-"/>
            </a:pPr>
            <a:r>
              <a:rPr lang="ru-RU" sz="1400" b="1" dirty="0" smtClean="0"/>
              <a:t>наличие: </a:t>
            </a:r>
            <a:r>
              <a:rPr lang="ru-RU" sz="1400" b="1" dirty="0"/>
              <a:t>земляного полотна, </a:t>
            </a:r>
            <a:r>
              <a:rPr lang="ru-RU" sz="1400" b="1" dirty="0" smtClean="0"/>
              <a:t>рельсошпальной </a:t>
            </a:r>
            <a:r>
              <a:rPr lang="ru-RU" sz="1400" b="1" dirty="0"/>
              <a:t>решетки </a:t>
            </a:r>
            <a:r>
              <a:rPr lang="ru-RU" sz="1400" b="1" dirty="0" smtClean="0"/>
              <a:t>путей </a:t>
            </a:r>
            <a:r>
              <a:rPr lang="ru-RU" sz="1400" b="1" dirty="0"/>
              <a:t>№ </a:t>
            </a:r>
            <a:r>
              <a:rPr lang="ru-RU" sz="1400" b="1" dirty="0" smtClean="0"/>
              <a:t>11 (395 м), № 12 (556 м) </a:t>
            </a:r>
            <a:br>
              <a:rPr lang="ru-RU" sz="1400" b="1" dirty="0" smtClean="0"/>
            </a:br>
            <a:r>
              <a:rPr lang="ru-RU" sz="1400" b="1" dirty="0" smtClean="0"/>
              <a:t>в неудовлетворительном состоянии (общая протяженность путей  ранее – 1534 м, из них отсутствует 583,0 м). </a:t>
            </a:r>
            <a:endParaRPr lang="ru-RU" sz="1400" b="1" dirty="0"/>
          </a:p>
          <a:p>
            <a:pPr marL="285750" indent="-285750" algn="just">
              <a:buFontTx/>
              <a:buChar char="-"/>
            </a:pPr>
            <a:r>
              <a:rPr lang="ru-RU" sz="1400" b="1" dirty="0"/>
              <a:t>получено положительное заключение Администрации г.о. Кашира от 24.03.2016 № 1467/17 на имя начальника Каширской дистанции пути об отсутствии необходимости использования </a:t>
            </a:r>
            <a:r>
              <a:rPr lang="ru-RU" sz="1400" b="1" dirty="0" smtClean="0"/>
              <a:t>данных путей  </a:t>
            </a:r>
            <a:r>
              <a:rPr lang="ru-RU" sz="1400" b="1" dirty="0"/>
              <a:t>на перспективу.</a:t>
            </a:r>
          </a:p>
        </p:txBody>
      </p:sp>
      <p:pic>
        <p:nvPicPr>
          <p:cNvPr id="1027" name="Picture 3" descr="J:\гр дворы + логистика\мжд фото\ожерелье\20160421_13585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599" y="1295399"/>
            <a:ext cx="1828800" cy="1828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J:\гр дворы + логистика\мжд фото\ожерелье\20160421_13590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365735"/>
            <a:ext cx="1828799" cy="1587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V="1">
            <a:off x="3200400" y="1905000"/>
            <a:ext cx="2895599" cy="11430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200400" y="3200400"/>
            <a:ext cx="3429000" cy="5334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 descr="J:\гр дворы + логистика\мжд фото\ожерелье\20160421_13561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179" y="1574800"/>
            <a:ext cx="2533650" cy="337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76521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203025" y="5181600"/>
            <a:ext cx="9522406" cy="16764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69229" y="90104"/>
            <a:ext cx="8578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Городской округ Кашира (п. Ожерелье). Станция Ожерелье Павелецкого направления Московской железной дороги. Сортировочный парк.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Пути № 17, № 18, № 19, № 20, № 21.</a:t>
            </a:r>
            <a:endParaRPr lang="ru-RU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61" t="26521" r="41967" b="36835"/>
          <a:stretch/>
        </p:blipFill>
        <p:spPr bwMode="auto">
          <a:xfrm rot="10800000">
            <a:off x="2573296" y="1802687"/>
            <a:ext cx="4402517" cy="2262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5422" y="5181600"/>
            <a:ext cx="9403755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500" b="1" dirty="0" smtClean="0"/>
              <a:t>По состоянию на 21.04.2016 в ходе обследования установлено:</a:t>
            </a:r>
          </a:p>
          <a:p>
            <a:pPr marL="285750" indent="-285750" algn="just">
              <a:buFontTx/>
              <a:buChar char="-"/>
            </a:pPr>
            <a:r>
              <a:rPr lang="ru-RU" sz="1500" b="1" dirty="0" smtClean="0"/>
              <a:t>наличие рельсошпальной </a:t>
            </a:r>
            <a:r>
              <a:rPr lang="ru-RU" sz="1500" b="1" dirty="0"/>
              <a:t>решетки </a:t>
            </a:r>
            <a:r>
              <a:rPr lang="ru-RU" sz="1500" b="1" dirty="0" smtClean="0"/>
              <a:t>путей </a:t>
            </a:r>
            <a:r>
              <a:rPr lang="ru-RU" sz="1500" b="1" dirty="0"/>
              <a:t>№ </a:t>
            </a:r>
            <a:r>
              <a:rPr lang="ru-RU" sz="1500" b="1" dirty="0" smtClean="0"/>
              <a:t>18, 19, 20, 21, 17 (общей протяжённостью 2515,0 м) в неудовлетворительном состоянии, из них часть путей демонтирована (1430,0 м)  в связи с отсутствием </a:t>
            </a:r>
            <a:r>
              <a:rPr lang="ru-RU" sz="1500" b="1" dirty="0"/>
              <a:t>производственной необходимости. </a:t>
            </a:r>
          </a:p>
          <a:p>
            <a:pPr marL="285750" indent="-285750" algn="just">
              <a:buFontTx/>
              <a:buChar char="-"/>
            </a:pPr>
            <a:r>
              <a:rPr lang="ru-RU" sz="1500" b="1" dirty="0"/>
              <a:t>получено положительное заключение Администрации г.о. Кашира от 24.03.2016 № 1467/17 на имя начальника Каширской дистанции пути об отсутствии необходимости использования данных путей  на перспективу.</a:t>
            </a:r>
          </a:p>
        </p:txBody>
      </p:sp>
      <p:pic>
        <p:nvPicPr>
          <p:cNvPr id="2050" name="Picture 2" descr="J:\гр дворы + логистика\мжд фото\ожерелье\20160421_14013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3" y="1283699"/>
            <a:ext cx="20574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 стрелкой 11"/>
          <p:cNvCxnSpPr/>
          <p:nvPr/>
        </p:nvCxnSpPr>
        <p:spPr>
          <a:xfrm flipH="1">
            <a:off x="898822" y="2705967"/>
            <a:ext cx="3825578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 descr="J:\гр дворы + логистика\мжд фото\ожерелье\20160421_14014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908300"/>
            <a:ext cx="1962150" cy="212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H="1">
            <a:off x="2582383" y="2650056"/>
            <a:ext cx="2447924" cy="1313451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J:\гр дворы + логистика\мжд фото\ожерелье\20160421_14015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1" y="3068518"/>
            <a:ext cx="1676400" cy="191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Прямая со стрелкой 20"/>
          <p:cNvCxnSpPr/>
          <p:nvPr/>
        </p:nvCxnSpPr>
        <p:spPr>
          <a:xfrm>
            <a:off x="5257800" y="2590800"/>
            <a:ext cx="0" cy="142861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Picture 5" descr="J:\гр дворы + логистика\мжд фото\ожерелье\20160421_14022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729494"/>
            <a:ext cx="1691839" cy="2255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J:\гр дворы + логистика\мжд фото\ожерелье\20160421_14024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254" y="1304296"/>
            <a:ext cx="1859374" cy="217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Прямая со стрелкой 24"/>
          <p:cNvCxnSpPr/>
          <p:nvPr/>
        </p:nvCxnSpPr>
        <p:spPr>
          <a:xfrm>
            <a:off x="5486400" y="2514600"/>
            <a:ext cx="1836519" cy="12192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5638800" y="2133601"/>
            <a:ext cx="3048000" cy="304799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1523999" y="2438399"/>
            <a:ext cx="803273" cy="21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Путь 21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 rot="19770006">
            <a:off x="3404708" y="3015750"/>
            <a:ext cx="803273" cy="21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Путь 20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 rot="16200000">
            <a:off x="4732028" y="3060714"/>
            <a:ext cx="803273" cy="21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Путь 19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 rot="2174830">
            <a:off x="5840168" y="2783571"/>
            <a:ext cx="803273" cy="21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Путь 18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 rot="21357347">
            <a:off x="6761163" y="2041044"/>
            <a:ext cx="803273" cy="21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Путь 17</a:t>
            </a:r>
            <a:endParaRPr lang="ru-RU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6566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93674" y="5181600"/>
            <a:ext cx="9634346" cy="1596553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69229" y="90104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г.о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Кашира. Станция Кашира Павелецкого направления Московской железной дороги.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Прочие пути № 60, 62.</a:t>
            </a:r>
            <a:endParaRPr lang="ru-RU" sz="1600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232593" y="5208494"/>
            <a:ext cx="959542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/>
              <a:t>В ходе обследования 12.05.2016 станции Кашира установлено отсутствие рельсошпальной решетки, стрелочный переводов. Земляное полотно спланировано, балластный слой отсутствует.  </a:t>
            </a:r>
          </a:p>
          <a:p>
            <a:pPr algn="just"/>
            <a:r>
              <a:rPr lang="ru-RU" sz="1600" b="1" dirty="0" smtClean="0"/>
              <a:t>Приказом </a:t>
            </a:r>
            <a:r>
              <a:rPr lang="ru-RU" sz="1600" b="1" dirty="0"/>
              <a:t>МЖД </a:t>
            </a:r>
            <a:r>
              <a:rPr lang="ru-RU" sz="1600" b="1" dirty="0" smtClean="0"/>
              <a:t>«Об оптимизации и повышения эффективности эксплуатационной деятельности на Московской железной дороги» от </a:t>
            </a:r>
            <a:r>
              <a:rPr lang="ru-RU" sz="1600" b="1" dirty="0"/>
              <a:t>07.04.2008 № 95/н </a:t>
            </a:r>
            <a:r>
              <a:rPr lang="ru-RU" sz="1600" b="1" dirty="0" smtClean="0"/>
              <a:t>произведен </a:t>
            </a:r>
            <a:r>
              <a:rPr lang="ru-RU" sz="1600" b="1" dirty="0"/>
              <a:t>демонтаж </a:t>
            </a:r>
            <a:r>
              <a:rPr lang="ru-RU" sz="1600" b="1" dirty="0" smtClean="0"/>
              <a:t>ж/д путей.</a:t>
            </a:r>
          </a:p>
          <a:p>
            <a:pPr algn="just"/>
            <a:r>
              <a:rPr lang="ru-RU" sz="1600" b="1" dirty="0" smtClean="0"/>
              <a:t>Имеется согласование администрации </a:t>
            </a:r>
            <a:r>
              <a:rPr lang="ru-RU" sz="1600" b="1" dirty="0" err="1" smtClean="0"/>
              <a:t>г.о</a:t>
            </a:r>
            <a:r>
              <a:rPr lang="ru-RU" sz="1600" b="1" dirty="0" smtClean="0"/>
              <a:t>. Кашира на демонтаж объектов недвижимого имущества </a:t>
            </a:r>
            <a:br>
              <a:rPr lang="ru-RU" sz="1600" b="1" dirty="0" smtClean="0"/>
            </a:br>
            <a:r>
              <a:rPr lang="ru-RU" sz="1600" b="1" dirty="0" smtClean="0"/>
              <a:t>от 24.03.2016 № 1467/17.</a:t>
            </a:r>
            <a:endParaRPr lang="ru-RU" sz="1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67" t="12512" r="45833" b="7407"/>
          <a:stretch/>
        </p:blipFill>
        <p:spPr bwMode="auto">
          <a:xfrm rot="5400000">
            <a:off x="2797322" y="863227"/>
            <a:ext cx="3513470" cy="433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4504791" y="2474366"/>
            <a:ext cx="381000" cy="0"/>
          </a:xfrm>
          <a:prstGeom prst="line">
            <a:avLst/>
          </a:prstGeom>
          <a:ln w="444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4382607" y="2775690"/>
            <a:ext cx="472969" cy="4134"/>
          </a:xfrm>
          <a:prstGeom prst="line">
            <a:avLst/>
          </a:prstGeom>
          <a:ln w="444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4382607" y="2453334"/>
            <a:ext cx="190500" cy="152400"/>
          </a:xfrm>
          <a:prstGeom prst="line">
            <a:avLst/>
          </a:prstGeom>
          <a:ln w="444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248078" y="2623290"/>
            <a:ext cx="152400" cy="152400"/>
          </a:xfrm>
          <a:prstGeom prst="line">
            <a:avLst/>
          </a:prstGeom>
          <a:ln w="444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" descr="C:\Users\ishenko\Desktop\РГ РЖД\МЖД\12.05.2016\станция Кашира\пути 60,62\20160512_1109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87" y="1447800"/>
            <a:ext cx="2266950" cy="302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>
            <a:off x="1213362" y="2510208"/>
            <a:ext cx="2291838" cy="27798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C:\Users\ishenko\Desktop\РГ РЖД\МЖД\12.05.2016\станция Кашира\пути 60,62\20160512_11130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020" y="1343025"/>
            <a:ext cx="2135380" cy="1436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ishenko\Desktop\РГ РЖД\МЖД\12.05.2016\станция Кашира\пути 60,62\20160512_11134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896269"/>
            <a:ext cx="3047110" cy="2056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ishenko\Desktop\РГ РЖД\МЖД\12.05.2016\станция Кашира\пути 60,62\20160512_11154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057" y="1246677"/>
            <a:ext cx="1504950" cy="200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8" name="Прямая со стрелкой 27"/>
          <p:cNvCxnSpPr/>
          <p:nvPr/>
        </p:nvCxnSpPr>
        <p:spPr>
          <a:xfrm flipH="1">
            <a:off x="4038600" y="2057400"/>
            <a:ext cx="1981200" cy="395934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4400478" y="2788188"/>
            <a:ext cx="2760542" cy="1682212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4821783" y="2453334"/>
            <a:ext cx="3636417" cy="2110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8020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23830" y="5257800"/>
            <a:ext cx="9595427" cy="150788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69229" y="90104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г.о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Кашира. Станция Кашира Павелецкого направления Московской железной дороги. </a:t>
            </a:r>
            <a:r>
              <a:rPr lang="ru-RU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Приемо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-отправочные пути № 9, № 10.</a:t>
            </a:r>
            <a:endParaRPr lang="ru-RU" sz="1600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167025" y="5352112"/>
            <a:ext cx="959542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/>
              <a:t>В ходе обследования 12.05.2016 установлено отсутствие рельсошпальной решетки </a:t>
            </a:r>
            <a:r>
              <a:rPr lang="ru-RU" sz="1400" b="1" dirty="0" err="1" smtClean="0"/>
              <a:t>приемо</a:t>
            </a:r>
            <a:r>
              <a:rPr lang="ru-RU" sz="1400" b="1" dirty="0" smtClean="0"/>
              <a:t>-отправочных путей № 9, </a:t>
            </a:r>
            <a:br>
              <a:rPr lang="ru-RU" sz="1400" b="1" dirty="0" smtClean="0"/>
            </a:br>
            <a:r>
              <a:rPr lang="ru-RU" sz="1400" b="1" dirty="0" smtClean="0"/>
              <a:t>№ 10, стрелочных переводов. </a:t>
            </a:r>
            <a:r>
              <a:rPr lang="ru-RU" sz="1400" b="1" dirty="0"/>
              <a:t>Земляное полотно спланировано, балластный слой отсутствует. </a:t>
            </a:r>
            <a:endParaRPr lang="ru-RU" sz="1400" b="1" dirty="0" smtClean="0"/>
          </a:p>
          <a:p>
            <a:pPr algn="just"/>
            <a:r>
              <a:rPr lang="ru-RU" sz="1400" b="1" dirty="0" smtClean="0"/>
              <a:t>Приказом </a:t>
            </a:r>
            <a:r>
              <a:rPr lang="ru-RU" sz="1400" b="1" dirty="0"/>
              <a:t>МЖД «Об оптимизации и повышения эффективности эксплуатационной деятельности на Московской железной дороги» от </a:t>
            </a:r>
            <a:r>
              <a:rPr lang="ru-RU" sz="1400" b="1" dirty="0" smtClean="0"/>
              <a:t>25.05.2003 № 132/н </a:t>
            </a:r>
            <a:r>
              <a:rPr lang="ru-RU" sz="1400" b="1" dirty="0"/>
              <a:t>произведен демонтаж ж/д </a:t>
            </a:r>
            <a:r>
              <a:rPr lang="ru-RU" sz="1400" b="1" dirty="0" smtClean="0"/>
              <a:t>путей общей протяженностью 1633,0 м.</a:t>
            </a:r>
            <a:endParaRPr lang="ru-RU" sz="1400" b="1" dirty="0"/>
          </a:p>
          <a:p>
            <a:pPr algn="just"/>
            <a:r>
              <a:rPr lang="ru-RU" sz="1400" b="1" dirty="0" smtClean="0"/>
              <a:t>Имеется </a:t>
            </a:r>
            <a:r>
              <a:rPr lang="ru-RU" sz="1400" b="1" dirty="0"/>
              <a:t>согласование администрации </a:t>
            </a:r>
            <a:r>
              <a:rPr lang="ru-RU" sz="1400" b="1" dirty="0" err="1"/>
              <a:t>г.о</a:t>
            </a:r>
            <a:r>
              <a:rPr lang="ru-RU" sz="1400" b="1" dirty="0"/>
              <a:t>. Кашира на демонтаж объектов недвижимого имущества от 24.03.2016 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>№ </a:t>
            </a:r>
            <a:r>
              <a:rPr lang="ru-RU" sz="1400" b="1" dirty="0"/>
              <a:t>1467/17</a:t>
            </a:r>
            <a:r>
              <a:rPr lang="ru-RU" sz="1400" b="1" dirty="0" smtClean="0"/>
              <a:t>.</a:t>
            </a:r>
            <a:endParaRPr lang="ru-RU" sz="14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2" t="20000" r="32065" b="17681"/>
          <a:stretch/>
        </p:blipFill>
        <p:spPr bwMode="auto">
          <a:xfrm>
            <a:off x="2590800" y="1447800"/>
            <a:ext cx="4136537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111916" y="2590800"/>
            <a:ext cx="1831684" cy="0"/>
          </a:xfrm>
          <a:prstGeom prst="line">
            <a:avLst/>
          </a:prstGeom>
          <a:ln w="444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4249810" y="2438400"/>
            <a:ext cx="1693790" cy="4134"/>
          </a:xfrm>
          <a:prstGeom prst="line">
            <a:avLst/>
          </a:prstGeom>
          <a:ln w="444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ishenko\Desktop\РГ РЖД\МЖД\12.05.2016\станция Кашира\пути 9,10\20160512_1124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158875"/>
            <a:ext cx="1676400" cy="223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ishenko\Desktop\РГ РЖД\МЖД\12.05.2016\станция Кашира\пути 9,10\20160512_11241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83" y="1600200"/>
            <a:ext cx="222885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ishenko\Desktop\РГ РЖД\МЖД\12.05.2016\станция Кашира\пути 9,10\20160512_11244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200400"/>
            <a:ext cx="27432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H="1">
            <a:off x="1371600" y="2496807"/>
            <a:ext cx="3071592" cy="734682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715000" y="2620632"/>
            <a:ext cx="609600" cy="18288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5458529" y="2057400"/>
            <a:ext cx="2618671" cy="353682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4964739" y="2277732"/>
            <a:ext cx="381000" cy="134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10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964739" y="2620632"/>
            <a:ext cx="381000" cy="134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8804914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78201" y="5257800"/>
            <a:ext cx="9595428" cy="146685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В </a:t>
            </a:r>
            <a:r>
              <a:rPr lang="ru-RU" sz="1400" b="1" dirty="0">
                <a:solidFill>
                  <a:schemeClr val="tx1"/>
                </a:solidFill>
              </a:rPr>
              <a:t>ходе обследования 12.05.2016 установлено отсутствие </a:t>
            </a:r>
            <a:r>
              <a:rPr lang="ru-RU" sz="1400" b="1" dirty="0" smtClean="0">
                <a:solidFill>
                  <a:schemeClr val="tx1"/>
                </a:solidFill>
              </a:rPr>
              <a:t>рельсошпальной </a:t>
            </a:r>
            <a:r>
              <a:rPr lang="ru-RU" sz="1400" b="1" dirty="0">
                <a:solidFill>
                  <a:schemeClr val="tx1"/>
                </a:solidFill>
              </a:rPr>
              <a:t>решетки прочих путей. </a:t>
            </a:r>
            <a:r>
              <a:rPr lang="ru-RU" sz="1400" b="1" dirty="0" smtClean="0">
                <a:solidFill>
                  <a:schemeClr val="tx1"/>
                </a:solidFill>
              </a:rPr>
              <a:t>Земляное </a:t>
            </a:r>
            <a:r>
              <a:rPr lang="ru-RU" sz="1400" b="1" dirty="0">
                <a:solidFill>
                  <a:schemeClr val="tx1"/>
                </a:solidFill>
              </a:rPr>
              <a:t>полотно спланировано, балластный слой </a:t>
            </a:r>
            <a:r>
              <a:rPr lang="ru-RU" sz="1400" b="1" dirty="0" smtClean="0">
                <a:solidFill>
                  <a:schemeClr val="tx1"/>
                </a:solidFill>
              </a:rPr>
              <a:t>отсутствует.</a:t>
            </a:r>
          </a:p>
          <a:p>
            <a:pPr algn="just"/>
            <a:r>
              <a:rPr lang="ru-RU" sz="1400" b="1" dirty="0">
                <a:solidFill>
                  <a:schemeClr val="tx1"/>
                </a:solidFill>
              </a:rPr>
              <a:t>Приказом МЖД «Об оптимизации и повышения эффективности эксплуатационной деятельности на Московской железной дороги» от 07.04.2008 № 95/н произведен демонтаж ж/д путей.</a:t>
            </a:r>
          </a:p>
          <a:p>
            <a:pPr algn="just"/>
            <a:r>
              <a:rPr lang="ru-RU" sz="1400" b="1" dirty="0" smtClean="0"/>
              <a:t> </a:t>
            </a:r>
            <a:r>
              <a:rPr lang="ru-RU" sz="1400" b="1" dirty="0">
                <a:solidFill>
                  <a:schemeClr val="tx1"/>
                </a:solidFill>
              </a:rPr>
              <a:t>Имеется согласование администрации </a:t>
            </a:r>
            <a:r>
              <a:rPr lang="ru-RU" sz="1400" b="1" dirty="0" err="1">
                <a:solidFill>
                  <a:schemeClr val="tx1"/>
                </a:solidFill>
              </a:rPr>
              <a:t>г.о</a:t>
            </a:r>
            <a:r>
              <a:rPr lang="ru-RU" sz="1400" b="1" dirty="0">
                <a:solidFill>
                  <a:schemeClr val="tx1"/>
                </a:solidFill>
              </a:rPr>
              <a:t>. Кашира на демонтаж объектов недвижимого имущества от 24.03.2016 </a:t>
            </a:r>
            <a:r>
              <a:rPr lang="ru-RU" sz="1400" b="1" dirty="0" smtClean="0">
                <a:solidFill>
                  <a:schemeClr val="tx1"/>
                </a:solidFill>
              </a:rPr>
              <a:t/>
            </a:r>
            <a:br>
              <a:rPr lang="ru-RU" sz="1400" b="1" dirty="0" smtClean="0">
                <a:solidFill>
                  <a:schemeClr val="tx1"/>
                </a:solidFill>
              </a:rPr>
            </a:br>
            <a:r>
              <a:rPr lang="ru-RU" sz="1400" b="1" dirty="0" smtClean="0">
                <a:solidFill>
                  <a:schemeClr val="tx1"/>
                </a:solidFill>
              </a:rPr>
              <a:t>№ </a:t>
            </a:r>
            <a:r>
              <a:rPr lang="ru-RU" sz="1400" b="1" dirty="0">
                <a:solidFill>
                  <a:schemeClr val="tx1"/>
                </a:solidFill>
              </a:rPr>
              <a:t>1467/17</a:t>
            </a:r>
            <a:r>
              <a:rPr lang="ru-RU" sz="1400" b="1" dirty="0" smtClean="0">
                <a:solidFill>
                  <a:schemeClr val="tx1"/>
                </a:solidFill>
              </a:rPr>
              <a:t>.</a:t>
            </a:r>
          </a:p>
          <a:p>
            <a:endParaRPr lang="ru-RU" sz="1600" b="1" dirty="0">
              <a:solidFill>
                <a:schemeClr val="tx1"/>
              </a:solidFill>
            </a:endParaRPr>
          </a:p>
          <a:p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69229" y="90104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г.о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Кашира. Станция Кашира Павелецкого направления Московской железной дороги.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Прочие пути 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№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12Г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47, 48, 57.</a:t>
            </a:r>
            <a:endParaRPr lang="ru-RU" sz="1600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8" t="19333" r="31012" b="16216"/>
          <a:stretch/>
        </p:blipFill>
        <p:spPr bwMode="auto">
          <a:xfrm>
            <a:off x="2438400" y="1509178"/>
            <a:ext cx="4607937" cy="3077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Users\ishenko\Desktop\РГ РЖД\МЖД\12.05.2016\станция Кашира\прочие пути 47,48,57,12г\20160512_11380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1287132"/>
            <a:ext cx="1800225" cy="210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ishenko\Desktop\РГ РЖД\МЖД\12.05.2016\станция Кашира\прочие пути 47,48,57,12г\20160512_11390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936973"/>
            <a:ext cx="17526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ishenko\Desktop\РГ РЖД\МЖД\12.05.2016\станция Кашира\прочие пути 47,48,57,12г\20160512_11394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1162917"/>
            <a:ext cx="27432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ishenko\Desktop\РГ РЖД\МЖД\12.05.2016\станция Кашира\прочие пути 47,48,57,12г\20160512_11403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3395332"/>
            <a:ext cx="2743200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H="1" flipV="1">
            <a:off x="1504951" y="2199206"/>
            <a:ext cx="2000249" cy="1153594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1716664" y="3581400"/>
            <a:ext cx="2626736" cy="84474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6019801" y="2057400"/>
            <a:ext cx="2514599" cy="1301109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 flipV="1">
            <a:off x="5465253" y="3562966"/>
            <a:ext cx="2154747" cy="170834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123200" y="3367474"/>
            <a:ext cx="686800" cy="0"/>
          </a:xfrm>
          <a:prstGeom prst="line">
            <a:avLst/>
          </a:prstGeom>
          <a:ln w="444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810000" y="3429000"/>
            <a:ext cx="838200" cy="0"/>
          </a:xfrm>
          <a:prstGeom prst="line">
            <a:avLst/>
          </a:prstGeom>
          <a:ln w="444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4007380" y="3352800"/>
            <a:ext cx="536284" cy="0"/>
          </a:xfrm>
          <a:prstGeom prst="line">
            <a:avLst/>
          </a:prstGeom>
          <a:ln w="444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3993490" y="3562966"/>
            <a:ext cx="1340510" cy="7228"/>
          </a:xfrm>
          <a:prstGeom prst="line">
            <a:avLst/>
          </a:prstGeom>
          <a:ln w="444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5334000" y="3307179"/>
            <a:ext cx="841084" cy="249568"/>
          </a:xfrm>
          <a:prstGeom prst="line">
            <a:avLst/>
          </a:prstGeom>
          <a:ln w="444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4639699" y="3431963"/>
            <a:ext cx="383884" cy="117154"/>
          </a:xfrm>
          <a:prstGeom prst="line">
            <a:avLst/>
          </a:prstGeom>
          <a:ln w="444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3466600" y="3452280"/>
            <a:ext cx="383884" cy="228600"/>
          </a:xfrm>
          <a:prstGeom prst="line">
            <a:avLst/>
          </a:prstGeom>
          <a:ln w="444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04914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78201" y="5257800"/>
            <a:ext cx="9595428" cy="146685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В </a:t>
            </a:r>
            <a:r>
              <a:rPr lang="ru-RU" sz="1400" b="1" dirty="0">
                <a:solidFill>
                  <a:schemeClr val="tx1"/>
                </a:solidFill>
              </a:rPr>
              <a:t>ходе обследования </a:t>
            </a:r>
            <a:r>
              <a:rPr lang="ru-RU" sz="1400" b="1" dirty="0" smtClean="0">
                <a:solidFill>
                  <a:schemeClr val="tx1"/>
                </a:solidFill>
              </a:rPr>
              <a:t>12.05.2016 </a:t>
            </a:r>
            <a:r>
              <a:rPr lang="ru-RU" sz="1400" b="1" dirty="0">
                <a:solidFill>
                  <a:schemeClr val="tx1"/>
                </a:solidFill>
              </a:rPr>
              <a:t>установлено </a:t>
            </a:r>
            <a:r>
              <a:rPr lang="ru-RU" sz="1400" b="1" dirty="0" smtClean="0">
                <a:solidFill>
                  <a:schemeClr val="tx1"/>
                </a:solidFill>
              </a:rPr>
              <a:t>наличие рельсошпальной </a:t>
            </a:r>
            <a:r>
              <a:rPr lang="ru-RU" sz="1400" b="1" dirty="0">
                <a:solidFill>
                  <a:schemeClr val="tx1"/>
                </a:solidFill>
              </a:rPr>
              <a:t>решетки </a:t>
            </a:r>
            <a:r>
              <a:rPr lang="ru-RU" sz="1400" b="1" dirty="0" smtClean="0">
                <a:solidFill>
                  <a:schemeClr val="tx1"/>
                </a:solidFill>
              </a:rPr>
              <a:t>путей поворотного круга веерного депо.  Часть путей от границы поворотного круга до упора протяженностью 728,0 м не эксплуатируется с 2010 года, находятся в неудовлетворительном состоянии. Протокольным решением МЖД от 22.05.2015 принято решение о частичном демонтаже здания гаража мастерских дирекции по эксплуатации и ремонту путевых машин Московской дирекции инфраструктуры на ж/д ст. Кашира.</a:t>
            </a:r>
          </a:p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Имеется </a:t>
            </a:r>
            <a:r>
              <a:rPr lang="ru-RU" sz="1400" b="1" dirty="0">
                <a:solidFill>
                  <a:schemeClr val="tx1"/>
                </a:solidFill>
              </a:rPr>
              <a:t>согласование администрации </a:t>
            </a:r>
            <a:r>
              <a:rPr lang="ru-RU" sz="1400" b="1" dirty="0" err="1">
                <a:solidFill>
                  <a:schemeClr val="tx1"/>
                </a:solidFill>
              </a:rPr>
              <a:t>г.о</a:t>
            </a:r>
            <a:r>
              <a:rPr lang="ru-RU" sz="1400" b="1" dirty="0">
                <a:solidFill>
                  <a:schemeClr val="tx1"/>
                </a:solidFill>
              </a:rPr>
              <a:t>. Кашира </a:t>
            </a:r>
            <a:r>
              <a:rPr lang="ru-RU" sz="1400" b="1" dirty="0" smtClean="0">
                <a:solidFill>
                  <a:schemeClr val="tx1"/>
                </a:solidFill>
              </a:rPr>
              <a:t>от 01.04.2016 на </a:t>
            </a:r>
            <a:r>
              <a:rPr lang="ru-RU" sz="1400" b="1" dirty="0">
                <a:solidFill>
                  <a:schemeClr val="tx1"/>
                </a:solidFill>
              </a:rPr>
              <a:t>демонтаж объектов недвижимого </a:t>
            </a:r>
            <a:r>
              <a:rPr lang="ru-RU" sz="1400" b="1" dirty="0" smtClean="0">
                <a:solidFill>
                  <a:schemeClr val="tx1"/>
                </a:solidFill>
              </a:rPr>
              <a:t>имущества.</a:t>
            </a:r>
          </a:p>
          <a:p>
            <a:endParaRPr lang="ru-RU" sz="1600" b="1" dirty="0">
              <a:solidFill>
                <a:schemeClr val="tx1"/>
              </a:solidFill>
            </a:endParaRPr>
          </a:p>
          <a:p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69229" y="90104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г.о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Кашира. Станция Кашира Павелецкого направления Московской железной дороги.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Пути поворотного круга веерного депо.</a:t>
            </a:r>
            <a:endParaRPr lang="ru-RU" sz="1600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7" t="52510" r="44595" b="20480"/>
          <a:stretch/>
        </p:blipFill>
        <p:spPr bwMode="auto">
          <a:xfrm>
            <a:off x="3118635" y="1290030"/>
            <a:ext cx="4224248" cy="1938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ishenko\Desktop\РГ РЖД\МЖД\12.05.2016\станция Кашира\веерное депо\20160512_1142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0" y="1219199"/>
            <a:ext cx="2283999" cy="171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ishenko\Desktop\РГ РЖД\МЖД\12.05.2016\станция Кашира\веерное депо\20160512_11431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2119456"/>
            <a:ext cx="3168457" cy="237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ishenko\Desktop\РГ РЖД\МЖД\12.05.2016\станция Кашира\веерное депо\20160512_11435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4" y="2819400"/>
            <a:ext cx="2625726" cy="196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ishenko\Desktop\РГ РЖД\МЖД\12.05.2016\станция Кашира\веерное депо\20160512_11433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481532"/>
            <a:ext cx="2286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олилиния 1"/>
          <p:cNvSpPr/>
          <p:nvPr/>
        </p:nvSpPr>
        <p:spPr>
          <a:xfrm>
            <a:off x="3341702" y="2527069"/>
            <a:ext cx="992566" cy="665482"/>
          </a:xfrm>
          <a:custGeom>
            <a:avLst/>
            <a:gdLst>
              <a:gd name="connsiteX0" fmla="*/ 532029 w 992566"/>
              <a:gd name="connsiteY0" fmla="*/ 0 h 665482"/>
              <a:gd name="connsiteX1" fmla="*/ 454443 w 992566"/>
              <a:gd name="connsiteY1" fmla="*/ 16626 h 665482"/>
              <a:gd name="connsiteX2" fmla="*/ 365774 w 992566"/>
              <a:gd name="connsiteY2" fmla="*/ 33251 h 665482"/>
              <a:gd name="connsiteX3" fmla="*/ 243854 w 992566"/>
              <a:gd name="connsiteY3" fmla="*/ 72044 h 665482"/>
              <a:gd name="connsiteX4" fmla="*/ 210603 w 992566"/>
              <a:gd name="connsiteY4" fmla="*/ 77586 h 665482"/>
              <a:gd name="connsiteX5" fmla="*/ 182894 w 992566"/>
              <a:gd name="connsiteY5" fmla="*/ 38793 h 665482"/>
              <a:gd name="connsiteX6" fmla="*/ 121934 w 992566"/>
              <a:gd name="connsiteY6" fmla="*/ 55418 h 665482"/>
              <a:gd name="connsiteX7" fmla="*/ 66516 w 992566"/>
              <a:gd name="connsiteY7" fmla="*/ 60960 h 665482"/>
              <a:gd name="connsiteX8" fmla="*/ 14 w 992566"/>
              <a:gd name="connsiteY8" fmla="*/ 66502 h 665482"/>
              <a:gd name="connsiteX9" fmla="*/ 60974 w 992566"/>
              <a:gd name="connsiteY9" fmla="*/ 166255 h 665482"/>
              <a:gd name="connsiteX10" fmla="*/ 116393 w 992566"/>
              <a:gd name="connsiteY10" fmla="*/ 288175 h 665482"/>
              <a:gd name="connsiteX11" fmla="*/ 138560 w 992566"/>
              <a:gd name="connsiteY11" fmla="*/ 343593 h 665482"/>
              <a:gd name="connsiteX12" fmla="*/ 232771 w 992566"/>
              <a:gd name="connsiteY12" fmla="*/ 437804 h 665482"/>
              <a:gd name="connsiteX13" fmla="*/ 310356 w 992566"/>
              <a:gd name="connsiteY13" fmla="*/ 520931 h 665482"/>
              <a:gd name="connsiteX14" fmla="*/ 371316 w 992566"/>
              <a:gd name="connsiteY14" fmla="*/ 565266 h 665482"/>
              <a:gd name="connsiteX15" fmla="*/ 443360 w 992566"/>
              <a:gd name="connsiteY15" fmla="*/ 609600 h 665482"/>
              <a:gd name="connsiteX16" fmla="*/ 581905 w 992566"/>
              <a:gd name="connsiteY16" fmla="*/ 648393 h 665482"/>
              <a:gd name="connsiteX17" fmla="*/ 775869 w 992566"/>
              <a:gd name="connsiteY17" fmla="*/ 665018 h 665482"/>
              <a:gd name="connsiteX18" fmla="*/ 936582 w 992566"/>
              <a:gd name="connsiteY18" fmla="*/ 631767 h 665482"/>
              <a:gd name="connsiteX19" fmla="*/ 992000 w 992566"/>
              <a:gd name="connsiteY19" fmla="*/ 604058 h 665482"/>
              <a:gd name="connsiteX20" fmla="*/ 964291 w 992566"/>
              <a:gd name="connsiteY20" fmla="*/ 520931 h 665482"/>
              <a:gd name="connsiteX21" fmla="*/ 947665 w 992566"/>
              <a:gd name="connsiteY21" fmla="*/ 476596 h 665482"/>
              <a:gd name="connsiteX22" fmla="*/ 947665 w 992566"/>
              <a:gd name="connsiteY22" fmla="*/ 471055 h 665482"/>
              <a:gd name="connsiteX23" fmla="*/ 870080 w 992566"/>
              <a:gd name="connsiteY23" fmla="*/ 471055 h 665482"/>
              <a:gd name="connsiteX24" fmla="*/ 814662 w 992566"/>
              <a:gd name="connsiteY24" fmla="*/ 493222 h 665482"/>
              <a:gd name="connsiteX25" fmla="*/ 798036 w 992566"/>
              <a:gd name="connsiteY25" fmla="*/ 432262 h 665482"/>
              <a:gd name="connsiteX26" fmla="*/ 775869 w 992566"/>
              <a:gd name="connsiteY26" fmla="*/ 326967 h 665482"/>
              <a:gd name="connsiteX27" fmla="*/ 759243 w 992566"/>
              <a:gd name="connsiteY27" fmla="*/ 238298 h 665482"/>
              <a:gd name="connsiteX28" fmla="*/ 731534 w 992566"/>
              <a:gd name="connsiteY28" fmla="*/ 166255 h 665482"/>
              <a:gd name="connsiteX29" fmla="*/ 731534 w 992566"/>
              <a:gd name="connsiteY29" fmla="*/ 160713 h 665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92566" h="665482">
                <a:moveTo>
                  <a:pt x="532029" y="0"/>
                </a:moveTo>
                <a:lnTo>
                  <a:pt x="454443" y="16626"/>
                </a:lnTo>
                <a:cubicBezTo>
                  <a:pt x="426734" y="22168"/>
                  <a:pt x="400872" y="24015"/>
                  <a:pt x="365774" y="33251"/>
                </a:cubicBezTo>
                <a:cubicBezTo>
                  <a:pt x="330676" y="42487"/>
                  <a:pt x="269716" y="64655"/>
                  <a:pt x="243854" y="72044"/>
                </a:cubicBezTo>
                <a:cubicBezTo>
                  <a:pt x="217992" y="79433"/>
                  <a:pt x="220763" y="83128"/>
                  <a:pt x="210603" y="77586"/>
                </a:cubicBezTo>
                <a:cubicBezTo>
                  <a:pt x="200443" y="72044"/>
                  <a:pt x="197672" y="42488"/>
                  <a:pt x="182894" y="38793"/>
                </a:cubicBezTo>
                <a:cubicBezTo>
                  <a:pt x="168116" y="35098"/>
                  <a:pt x="141330" y="51724"/>
                  <a:pt x="121934" y="55418"/>
                </a:cubicBezTo>
                <a:cubicBezTo>
                  <a:pt x="102538" y="59112"/>
                  <a:pt x="66516" y="60960"/>
                  <a:pt x="66516" y="60960"/>
                </a:cubicBezTo>
                <a:cubicBezTo>
                  <a:pt x="46196" y="62807"/>
                  <a:pt x="938" y="48953"/>
                  <a:pt x="14" y="66502"/>
                </a:cubicBezTo>
                <a:cubicBezTo>
                  <a:pt x="-910" y="84051"/>
                  <a:pt x="41578" y="129310"/>
                  <a:pt x="60974" y="166255"/>
                </a:cubicBezTo>
                <a:cubicBezTo>
                  <a:pt x="80370" y="203200"/>
                  <a:pt x="103462" y="258619"/>
                  <a:pt x="116393" y="288175"/>
                </a:cubicBezTo>
                <a:cubicBezTo>
                  <a:pt x="129324" y="317731"/>
                  <a:pt x="119164" y="318655"/>
                  <a:pt x="138560" y="343593"/>
                </a:cubicBezTo>
                <a:cubicBezTo>
                  <a:pt x="157956" y="368531"/>
                  <a:pt x="204138" y="408248"/>
                  <a:pt x="232771" y="437804"/>
                </a:cubicBezTo>
                <a:cubicBezTo>
                  <a:pt x="261404" y="467360"/>
                  <a:pt x="287265" y="499687"/>
                  <a:pt x="310356" y="520931"/>
                </a:cubicBezTo>
                <a:cubicBezTo>
                  <a:pt x="333447" y="542175"/>
                  <a:pt x="349149" y="550488"/>
                  <a:pt x="371316" y="565266"/>
                </a:cubicBezTo>
                <a:cubicBezTo>
                  <a:pt x="393483" y="580044"/>
                  <a:pt x="408262" y="595745"/>
                  <a:pt x="443360" y="609600"/>
                </a:cubicBezTo>
                <a:cubicBezTo>
                  <a:pt x="478458" y="623455"/>
                  <a:pt x="526487" y="639157"/>
                  <a:pt x="581905" y="648393"/>
                </a:cubicBezTo>
                <a:cubicBezTo>
                  <a:pt x="637323" y="657629"/>
                  <a:pt x="716756" y="667789"/>
                  <a:pt x="775869" y="665018"/>
                </a:cubicBezTo>
                <a:cubicBezTo>
                  <a:pt x="834982" y="662247"/>
                  <a:pt x="900560" y="641927"/>
                  <a:pt x="936582" y="631767"/>
                </a:cubicBezTo>
                <a:cubicBezTo>
                  <a:pt x="972604" y="621607"/>
                  <a:pt x="987382" y="622531"/>
                  <a:pt x="992000" y="604058"/>
                </a:cubicBezTo>
                <a:cubicBezTo>
                  <a:pt x="996618" y="585585"/>
                  <a:pt x="971680" y="542175"/>
                  <a:pt x="964291" y="520931"/>
                </a:cubicBezTo>
                <a:cubicBezTo>
                  <a:pt x="956902" y="499687"/>
                  <a:pt x="950436" y="484909"/>
                  <a:pt x="947665" y="476596"/>
                </a:cubicBezTo>
                <a:cubicBezTo>
                  <a:pt x="944894" y="468283"/>
                  <a:pt x="960596" y="471979"/>
                  <a:pt x="947665" y="471055"/>
                </a:cubicBezTo>
                <a:cubicBezTo>
                  <a:pt x="934734" y="470132"/>
                  <a:pt x="892247" y="467361"/>
                  <a:pt x="870080" y="471055"/>
                </a:cubicBezTo>
                <a:cubicBezTo>
                  <a:pt x="847913" y="474749"/>
                  <a:pt x="826669" y="499688"/>
                  <a:pt x="814662" y="493222"/>
                </a:cubicBezTo>
                <a:cubicBezTo>
                  <a:pt x="802655" y="486757"/>
                  <a:pt x="804502" y="459971"/>
                  <a:pt x="798036" y="432262"/>
                </a:cubicBezTo>
                <a:cubicBezTo>
                  <a:pt x="791570" y="404553"/>
                  <a:pt x="782334" y="359294"/>
                  <a:pt x="775869" y="326967"/>
                </a:cubicBezTo>
                <a:cubicBezTo>
                  <a:pt x="769404" y="294640"/>
                  <a:pt x="766632" y="265083"/>
                  <a:pt x="759243" y="238298"/>
                </a:cubicBezTo>
                <a:cubicBezTo>
                  <a:pt x="751854" y="211513"/>
                  <a:pt x="736152" y="179186"/>
                  <a:pt x="731534" y="166255"/>
                </a:cubicBezTo>
                <a:cubicBezTo>
                  <a:pt x="726916" y="153324"/>
                  <a:pt x="729225" y="157018"/>
                  <a:pt x="731534" y="160713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3884331" y="2531418"/>
            <a:ext cx="189358" cy="149559"/>
          </a:xfrm>
          <a:custGeom>
            <a:avLst/>
            <a:gdLst>
              <a:gd name="connsiteX0" fmla="*/ 0 w 189358"/>
              <a:gd name="connsiteY0" fmla="*/ 0 h 149559"/>
              <a:gd name="connsiteX1" fmla="*/ 37374 w 189358"/>
              <a:gd name="connsiteY1" fmla="*/ 59797 h 149559"/>
              <a:gd name="connsiteX2" fmla="*/ 49831 w 189358"/>
              <a:gd name="connsiteY2" fmla="*/ 82221 h 149559"/>
              <a:gd name="connsiteX3" fmla="*/ 82222 w 189358"/>
              <a:gd name="connsiteY3" fmla="*/ 102154 h 149559"/>
              <a:gd name="connsiteX4" fmla="*/ 134544 w 189358"/>
              <a:gd name="connsiteY4" fmla="*/ 142019 h 149559"/>
              <a:gd name="connsiteX5" fmla="*/ 189358 w 189358"/>
              <a:gd name="connsiteY5" fmla="*/ 149493 h 149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358" h="149559">
                <a:moveTo>
                  <a:pt x="0" y="0"/>
                </a:moveTo>
                <a:cubicBezTo>
                  <a:pt x="14534" y="23047"/>
                  <a:pt x="29069" y="46094"/>
                  <a:pt x="37374" y="59797"/>
                </a:cubicBezTo>
                <a:cubicBezTo>
                  <a:pt x="45679" y="73500"/>
                  <a:pt x="42356" y="75162"/>
                  <a:pt x="49831" y="82221"/>
                </a:cubicBezTo>
                <a:cubicBezTo>
                  <a:pt x="57306" y="89281"/>
                  <a:pt x="68103" y="92188"/>
                  <a:pt x="82222" y="102154"/>
                </a:cubicBezTo>
                <a:cubicBezTo>
                  <a:pt x="96341" y="112120"/>
                  <a:pt x="116688" y="134129"/>
                  <a:pt x="134544" y="142019"/>
                </a:cubicBezTo>
                <a:cubicBezTo>
                  <a:pt x="152400" y="149909"/>
                  <a:pt x="170879" y="149701"/>
                  <a:pt x="189358" y="149493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3" name="Прямая со стрелкой 42"/>
          <p:cNvCxnSpPr/>
          <p:nvPr/>
        </p:nvCxnSpPr>
        <p:spPr>
          <a:xfrm flipH="1">
            <a:off x="3837985" y="2819400"/>
            <a:ext cx="46347" cy="1676399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H="1">
            <a:off x="1676401" y="2606197"/>
            <a:ext cx="2302609" cy="1732585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4572000" y="2819400"/>
            <a:ext cx="3276600" cy="11279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>
            <a:endCxn id="2" idx="10"/>
          </p:cNvCxnSpPr>
          <p:nvPr/>
        </p:nvCxnSpPr>
        <p:spPr>
          <a:xfrm flipH="1">
            <a:off x="3458095" y="2606197"/>
            <a:ext cx="47105" cy="20904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2" idx="2"/>
          </p:cNvCxnSpPr>
          <p:nvPr/>
        </p:nvCxnSpPr>
        <p:spPr>
          <a:xfrm flipH="1">
            <a:off x="3610496" y="2560320"/>
            <a:ext cx="96980" cy="40732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>
            <a:endCxn id="2" idx="15"/>
          </p:cNvCxnSpPr>
          <p:nvPr/>
        </p:nvCxnSpPr>
        <p:spPr>
          <a:xfrm flipH="1">
            <a:off x="3785062" y="2541320"/>
            <a:ext cx="76846" cy="59534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4014308" y="2693720"/>
            <a:ext cx="0" cy="44294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>
            <a:stCxn id="2" idx="24"/>
          </p:cNvCxnSpPr>
          <p:nvPr/>
        </p:nvCxnSpPr>
        <p:spPr>
          <a:xfrm>
            <a:off x="4156364" y="3020291"/>
            <a:ext cx="10344" cy="1580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90309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69229" y="159606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Обследование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железнодорожной инфраструктуры станций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Московской железной дороги на территории Московской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области</a:t>
            </a:r>
            <a:endParaRPr lang="ru-RU" sz="1600" dirty="0">
              <a:latin typeface="+mn-lt"/>
            </a:endParaRPr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405262" y="1105767"/>
            <a:ext cx="9268367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Основание: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заместителя начальника Московской железной дороги – филиала ОАО «РЖД»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Шулянского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 16.02.2016 № исх-1530/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заместителя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начальника Московской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дороги – филиала ОАО «РЖД»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В.С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Рабчука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 05.04.2016 № исх-3291/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начальника Каширской дистанции пути Московской дирекции инфраструктуры А.Н. Никулина от 10.05.2016 № 148 (об исключении путей №18Г, №17Г, №29, №36, №44 из Перечня ж/д путей, планируемых к закрытию),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начальника Каширской дистанции пути Московской дирекции инфраструктуры А.Н. Никулина от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12.05.2016 № 143 (о согласовании на закрытии путей поворотного  круга веерного депо ст. Кашира.</a:t>
            </a:r>
          </a:p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Цель: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Обследование железнодорожных путей станций Московской железной дороги на предмет их использования.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информации от администраций муниципальных образований, ЦИОГВ МО на предмет сохранения (восстановления) железнодорожных путей с целью сохранения производственных мощностей или привлечения инвесторов.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информации от ОАО «РЖД» о назначении железнодорожных путей, причинах 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невостребованности, перспективах их использования.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предложений по оптимизации железнодорожных путей общего пользования, планируемых к закрытию и списанию в связи с демонтажем или к закрытию для дальнейшей консервации.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4633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35351" y="6019800"/>
            <a:ext cx="9538278" cy="762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В </a:t>
            </a:r>
            <a:r>
              <a:rPr lang="ru-RU" sz="1400" b="1" dirty="0">
                <a:solidFill>
                  <a:schemeClr val="tx1"/>
                </a:solidFill>
              </a:rPr>
              <a:t>ходе обследования </a:t>
            </a:r>
            <a:r>
              <a:rPr lang="ru-RU" sz="1400" b="1" dirty="0" smtClean="0">
                <a:solidFill>
                  <a:schemeClr val="tx1"/>
                </a:solidFill>
              </a:rPr>
              <a:t>09.06.2016 установлено </a:t>
            </a:r>
            <a:endParaRPr lang="ru-RU" sz="1600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148433" y="127642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Зарайский муниципальный район. Станция Макеево Павелецкое направление Московской железной дороги.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Прочий </a:t>
            </a:r>
            <a:r>
              <a:rPr lang="ru-RU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путь №5.</a:t>
            </a:r>
            <a:endParaRPr lang="ru-RU" sz="16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5" t="49110" r="32358" b="10776"/>
          <a:stretch/>
        </p:blipFill>
        <p:spPr bwMode="auto">
          <a:xfrm>
            <a:off x="2628931" y="1176240"/>
            <a:ext cx="7132608" cy="3141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C:\Users\ishenko\Desktop\РГ РЖД\МЖД\09.06.2016\Зарайский мр\станция макеево\20160609_1234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51" y="1295400"/>
            <a:ext cx="2266950" cy="302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ishenko\Desktop\РГ РЖД\МЖД\09.06.2016\Зарайский мр\станция макеево\20160609_12341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114800"/>
            <a:ext cx="24384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ishenko\Desktop\РГ РЖД\МЖД\09.06.2016\Зарайский мр\станция макеево\20160609_12344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24103"/>
            <a:ext cx="2413592" cy="1810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лилиния 2"/>
          <p:cNvSpPr/>
          <p:nvPr/>
        </p:nvSpPr>
        <p:spPr>
          <a:xfrm>
            <a:off x="3638550" y="3629025"/>
            <a:ext cx="276225" cy="285750"/>
          </a:xfrm>
          <a:custGeom>
            <a:avLst/>
            <a:gdLst>
              <a:gd name="connsiteX0" fmla="*/ 0 w 276225"/>
              <a:gd name="connsiteY0" fmla="*/ 0 h 285750"/>
              <a:gd name="connsiteX1" fmla="*/ 276225 w 276225"/>
              <a:gd name="connsiteY1" fmla="*/ 285750 h 285750"/>
              <a:gd name="connsiteX2" fmla="*/ 276225 w 276225"/>
              <a:gd name="connsiteY2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6225" h="285750">
                <a:moveTo>
                  <a:pt x="0" y="0"/>
                </a:moveTo>
                <a:lnTo>
                  <a:pt x="276225" y="285750"/>
                </a:lnTo>
                <a:lnTo>
                  <a:pt x="276225" y="28575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3924300" y="3619500"/>
            <a:ext cx="2295525" cy="285750"/>
          </a:xfrm>
          <a:custGeom>
            <a:avLst/>
            <a:gdLst>
              <a:gd name="connsiteX0" fmla="*/ 0 w 2295525"/>
              <a:gd name="connsiteY0" fmla="*/ 285750 h 285750"/>
              <a:gd name="connsiteX1" fmla="*/ 1914525 w 2295525"/>
              <a:gd name="connsiteY1" fmla="*/ 285750 h 285750"/>
              <a:gd name="connsiteX2" fmla="*/ 1914525 w 2295525"/>
              <a:gd name="connsiteY2" fmla="*/ 285750 h 285750"/>
              <a:gd name="connsiteX3" fmla="*/ 2295525 w 2295525"/>
              <a:gd name="connsiteY3" fmla="*/ 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5525" h="285750">
                <a:moveTo>
                  <a:pt x="0" y="285750"/>
                </a:moveTo>
                <a:lnTo>
                  <a:pt x="1914525" y="285750"/>
                </a:lnTo>
                <a:lnTo>
                  <a:pt x="1914525" y="285750"/>
                </a:lnTo>
                <a:lnTo>
                  <a:pt x="2295525" y="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 flipV="1">
            <a:off x="594044" y="2667000"/>
            <a:ext cx="3520756" cy="1247775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2743200" y="3962400"/>
            <a:ext cx="2057400" cy="16764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501016" y="3962400"/>
            <a:ext cx="899784" cy="12192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131605" y="6019800"/>
            <a:ext cx="9595428" cy="762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В </a:t>
            </a:r>
            <a:r>
              <a:rPr lang="ru-RU" sz="1400" b="1" dirty="0">
                <a:solidFill>
                  <a:schemeClr val="tx1"/>
                </a:solidFill>
              </a:rPr>
              <a:t>ходе обследования </a:t>
            </a:r>
            <a:r>
              <a:rPr lang="ru-RU" sz="1400" b="1" dirty="0" smtClean="0">
                <a:solidFill>
                  <a:schemeClr val="tx1"/>
                </a:solidFill>
              </a:rPr>
              <a:t>09.06.2016 установлено наличие земляного полотна, отсутствие рельсошпальной решетки №5 </a:t>
            </a:r>
            <a:br>
              <a:rPr lang="ru-RU" sz="1400" b="1" dirty="0" smtClean="0">
                <a:solidFill>
                  <a:schemeClr val="tx1"/>
                </a:solidFill>
              </a:rPr>
            </a:br>
            <a:r>
              <a:rPr lang="ru-RU" sz="1400" b="1" dirty="0" smtClean="0">
                <a:solidFill>
                  <a:schemeClr val="tx1"/>
                </a:solidFill>
              </a:rPr>
              <a:t>(167 м). Был демонтирован в 2004 году от стрелочного перевода №22 до стрелочного перевода №25 на основании приказа начальника МЖД </a:t>
            </a:r>
            <a:r>
              <a:rPr lang="ru-RU" sz="1400" b="1" dirty="0" err="1" smtClean="0">
                <a:solidFill>
                  <a:schemeClr val="tx1"/>
                </a:solidFill>
              </a:rPr>
              <a:t>Паристого</a:t>
            </a:r>
            <a:r>
              <a:rPr lang="ru-RU" sz="1400" b="1" dirty="0" smtClean="0">
                <a:solidFill>
                  <a:schemeClr val="tx1"/>
                </a:solidFill>
              </a:rPr>
              <a:t> И.Л. от 04.03.1996 № ДТ-165/15. 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0452098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31605" y="6019800"/>
            <a:ext cx="9595428" cy="762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В </a:t>
            </a:r>
            <a:r>
              <a:rPr lang="ru-RU" sz="1400" b="1" dirty="0">
                <a:solidFill>
                  <a:schemeClr val="tx1"/>
                </a:solidFill>
              </a:rPr>
              <a:t>ходе обследования </a:t>
            </a:r>
            <a:r>
              <a:rPr lang="ru-RU" sz="1400" b="1" dirty="0" smtClean="0">
                <a:solidFill>
                  <a:schemeClr val="tx1"/>
                </a:solidFill>
              </a:rPr>
              <a:t>09.06.2016 установлено отсутствие пути №5 (553 м). Был демонтирован в 2004 году от стрелочного перевода №11 до упора на основании приказа начальника МЖД </a:t>
            </a:r>
            <a:r>
              <a:rPr lang="ru-RU" sz="1400" b="1" dirty="0" err="1" smtClean="0">
                <a:solidFill>
                  <a:schemeClr val="tx1"/>
                </a:solidFill>
              </a:rPr>
              <a:t>Паристого</a:t>
            </a:r>
            <a:r>
              <a:rPr lang="ru-RU" sz="1400" b="1" dirty="0" smtClean="0">
                <a:solidFill>
                  <a:schemeClr val="tx1"/>
                </a:solidFill>
              </a:rPr>
              <a:t> И.Л. от 21.11.1996 № ДТ-165/94.  </a:t>
            </a:r>
            <a:endParaRPr lang="ru-RU" sz="1600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48433" y="127642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г.о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Серебряные Пруды. Станция Серебряные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Пруды Павелецкое направление Московской железной дороги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Прочий путь № 5.</a:t>
            </a:r>
            <a:endParaRPr lang="ru-RU" sz="1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2" t="10655" r="23769" b="35555"/>
          <a:stretch/>
        </p:blipFill>
        <p:spPr bwMode="auto">
          <a:xfrm>
            <a:off x="3352800" y="1155590"/>
            <a:ext cx="5615042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C:\Users\ishenko\Desktop\РГ РЖД\МЖД\09.06.2016\Серебряно-Прудский го\20160609_1347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062" y="4067175"/>
            <a:ext cx="2514600" cy="1936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ishenko\Desktop\РГ РЖД\МЖД\09.06.2016\Серебряно-Прудский го\20160609_13371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11" y="1320690"/>
            <a:ext cx="1809750" cy="241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ishenko\Desktop\РГ РЖД\МЖД\09.06.2016\Серебряно-Прудский го\20160609_13321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581400"/>
            <a:ext cx="2514600" cy="191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Прямая со стрелкой 17"/>
          <p:cNvCxnSpPr/>
          <p:nvPr/>
        </p:nvCxnSpPr>
        <p:spPr>
          <a:xfrm flipH="1" flipV="1">
            <a:off x="1041020" y="2355740"/>
            <a:ext cx="3407811" cy="114946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лилиния 10"/>
          <p:cNvSpPr/>
          <p:nvPr/>
        </p:nvSpPr>
        <p:spPr>
          <a:xfrm>
            <a:off x="4525648" y="3531185"/>
            <a:ext cx="1525405" cy="164339"/>
          </a:xfrm>
          <a:custGeom>
            <a:avLst/>
            <a:gdLst>
              <a:gd name="connsiteX0" fmla="*/ 0 w 1525405"/>
              <a:gd name="connsiteY0" fmla="*/ 0 h 164339"/>
              <a:gd name="connsiteX1" fmla="*/ 210691 w 1525405"/>
              <a:gd name="connsiteY1" fmla="*/ 164339 h 164339"/>
              <a:gd name="connsiteX2" fmla="*/ 210691 w 1525405"/>
              <a:gd name="connsiteY2" fmla="*/ 164339 h 164339"/>
              <a:gd name="connsiteX3" fmla="*/ 998676 w 1525405"/>
              <a:gd name="connsiteY3" fmla="*/ 160126 h 164339"/>
              <a:gd name="connsiteX4" fmla="*/ 1525405 w 1525405"/>
              <a:gd name="connsiteY4" fmla="*/ 164339 h 164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405" h="164339">
                <a:moveTo>
                  <a:pt x="0" y="0"/>
                </a:moveTo>
                <a:lnTo>
                  <a:pt x="210691" y="164339"/>
                </a:lnTo>
                <a:lnTo>
                  <a:pt x="210691" y="164339"/>
                </a:lnTo>
                <a:lnTo>
                  <a:pt x="998676" y="160126"/>
                </a:lnTo>
                <a:lnTo>
                  <a:pt x="1525405" y="164339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 стрелкой 24"/>
          <p:cNvCxnSpPr/>
          <p:nvPr/>
        </p:nvCxnSpPr>
        <p:spPr>
          <a:xfrm flipH="1">
            <a:off x="2654007" y="3695524"/>
            <a:ext cx="2275312" cy="893902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1" name="Picture 7" descr="C:\Users\ishenko\Desktop\РГ РЖД\МЖД\09.06.2016\Серебряно-Прудский го\20160609_13320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723" y="3858301"/>
            <a:ext cx="1582462" cy="188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Прямая со стрелкой 26"/>
          <p:cNvCxnSpPr/>
          <p:nvPr/>
        </p:nvCxnSpPr>
        <p:spPr>
          <a:xfrm flipH="1">
            <a:off x="4525648" y="3733690"/>
            <a:ext cx="912085" cy="895295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 flipV="1">
            <a:off x="6051053" y="3733691"/>
            <a:ext cx="109268" cy="1143109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52098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69229" y="159606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Итоги обследования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железнодорожной инфраструктуры станций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Московской железной дороги на территории Московской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области</a:t>
            </a:r>
            <a:endParaRPr lang="ru-RU" sz="1600" dirty="0">
              <a:latin typeface="+mn-lt"/>
            </a:endParaRPr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http://img-fotki.yandex.ru/get/6429/27376711.65/0_64fdd_b9f199b9_XXL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3" t="3831" r="24479" b="2855"/>
          <a:stretch/>
        </p:blipFill>
        <p:spPr bwMode="auto">
          <a:xfrm>
            <a:off x="426658" y="1219200"/>
            <a:ext cx="5175493" cy="5114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886200" y="5944748"/>
            <a:ext cx="1699853" cy="241980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ru-RU" sz="1100" dirty="0" smtClean="0"/>
              <a:t>Павелецкое направление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038600" y="3163082"/>
            <a:ext cx="1554025" cy="226591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ru-RU" sz="1000" dirty="0" smtClean="0"/>
              <a:t>Горьковское направление</a:t>
            </a:r>
            <a:endParaRPr lang="ru-RU" sz="1000" dirty="0"/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876780"/>
              </p:ext>
            </p:extLst>
          </p:nvPr>
        </p:nvGraphicFramePr>
        <p:xfrm>
          <a:off x="5791198" y="1532840"/>
          <a:ext cx="4038601" cy="17902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90602"/>
                <a:gridCol w="1295400"/>
                <a:gridCol w="838200"/>
                <a:gridCol w="914399"/>
              </a:tblGrid>
              <a:tr h="48094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dirty="0">
                          <a:effectLst/>
                        </a:rPr>
                        <a:t>Направление</a:t>
                      </a:r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dirty="0" smtClean="0">
                          <a:effectLst/>
                        </a:rPr>
                        <a:t>Количество станций</a:t>
                      </a:r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Закрытие путей </a:t>
                      </a:r>
                      <a:br>
                        <a:rPr lang="ru-RU" sz="1000" b="0" i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000" b="0" i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последующим (ей)</a:t>
                      </a:r>
                    </a:p>
                  </a:txBody>
                  <a:tcPr marL="10319" marR="10319" marT="9525" marB="0"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i="1" u="none" strike="noStrik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319" marR="10319" marT="9525" marB="0" anchor="ctr"/>
                </a:tc>
              </a:tr>
              <a:tr h="480949">
                <a:tc vMerge="1">
                  <a:txBody>
                    <a:bodyPr/>
                    <a:lstStyle/>
                    <a:p>
                      <a:pPr algn="ctr" fontAlgn="b"/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демонтажем</a:t>
                      </a:r>
                    </a:p>
                  </a:txBody>
                  <a:tcPr marL="10319" marR="10319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консервацией</a:t>
                      </a:r>
                    </a:p>
                  </a:txBody>
                  <a:tcPr marL="10319" marR="10319" marT="9525" marB="0" anchor="ctr"/>
                </a:tc>
              </a:tr>
              <a:tr h="21042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Горьковское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</a:tr>
              <a:tr h="21042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Павелецкое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</a:tr>
              <a:tr h="205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БК МЖД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</a:tr>
              <a:tr h="20198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</a:rPr>
                        <a:t>Итого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</a:tr>
            </a:tbl>
          </a:graphicData>
        </a:graphic>
      </p:graphicFrame>
      <p:sp>
        <p:nvSpPr>
          <p:cNvPr id="24" name="TextBox 7"/>
          <p:cNvSpPr txBox="1">
            <a:spLocks noChangeArrowheads="1"/>
          </p:cNvSpPr>
          <p:nvPr/>
        </p:nvSpPr>
        <p:spPr bwMode="auto">
          <a:xfrm>
            <a:off x="6277117" y="1270939"/>
            <a:ext cx="314034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 u="sng" dirty="0">
                <a:latin typeface="Times New Roman" pitchFamily="18" charset="0"/>
                <a:cs typeface="Times New Roman" pitchFamily="18" charset="0"/>
              </a:rPr>
              <a:t>По территории Московской области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1" t="22435" r="42760" b="27097"/>
          <a:stretch/>
        </p:blipFill>
        <p:spPr bwMode="auto">
          <a:xfrm>
            <a:off x="8447639" y="2520779"/>
            <a:ext cx="152400" cy="14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1" t="22435" r="42760" b="27097"/>
          <a:stretch/>
        </p:blipFill>
        <p:spPr bwMode="auto">
          <a:xfrm>
            <a:off x="8447639" y="2743200"/>
            <a:ext cx="152400" cy="14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1" t="22435" r="42760" b="27097"/>
          <a:stretch/>
        </p:blipFill>
        <p:spPr bwMode="auto">
          <a:xfrm>
            <a:off x="8444995" y="2950534"/>
            <a:ext cx="152400" cy="14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1" t="22435" r="42760" b="27097"/>
          <a:stretch/>
        </p:blipFill>
        <p:spPr bwMode="auto">
          <a:xfrm>
            <a:off x="9178088" y="2533836"/>
            <a:ext cx="152400" cy="14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426658" y="4169583"/>
            <a:ext cx="1304289" cy="226591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ru-RU" sz="1000" dirty="0" smtClean="0"/>
              <a:t>Большое кольцо МЖД</a:t>
            </a:r>
            <a:endParaRPr lang="ru-RU" sz="1000" dirty="0"/>
          </a:p>
        </p:txBody>
      </p:sp>
      <p:pic>
        <p:nvPicPr>
          <p:cNvPr id="49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5" t="43581" r="51413" b="40212"/>
          <a:stretch/>
        </p:blipFill>
        <p:spPr bwMode="auto">
          <a:xfrm>
            <a:off x="1730947" y="4169583"/>
            <a:ext cx="546626" cy="22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Овал 47"/>
          <p:cNvSpPr/>
          <p:nvPr/>
        </p:nvSpPr>
        <p:spPr>
          <a:xfrm>
            <a:off x="1692167" y="4122358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1</a:t>
            </a:r>
            <a:endParaRPr lang="ru-RU" sz="1200" dirty="0">
              <a:latin typeface="Cambria" pitchFamily="18" charset="0"/>
            </a:endParaRPr>
          </a:p>
        </p:txBody>
      </p:sp>
      <p:pic>
        <p:nvPicPr>
          <p:cNvPr id="53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5" t="43581" r="51413" b="40212"/>
          <a:stretch/>
        </p:blipFill>
        <p:spPr bwMode="auto">
          <a:xfrm>
            <a:off x="4038600" y="3370527"/>
            <a:ext cx="544615" cy="194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Овал 40"/>
          <p:cNvSpPr/>
          <p:nvPr/>
        </p:nvSpPr>
        <p:spPr>
          <a:xfrm>
            <a:off x="4565533" y="3348684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3</a:t>
            </a:r>
            <a:endParaRPr lang="ru-RU" sz="1200" dirty="0">
              <a:latin typeface="Cambria" pitchFamily="18" charset="0"/>
            </a:endParaRPr>
          </a:p>
        </p:txBody>
      </p:sp>
      <p:pic>
        <p:nvPicPr>
          <p:cNvPr id="56" name="Picture 5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5" t="43581" r="51413" b="40212"/>
          <a:stretch/>
        </p:blipFill>
        <p:spPr bwMode="auto">
          <a:xfrm>
            <a:off x="3890240" y="6186729"/>
            <a:ext cx="544615" cy="214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Овал 43"/>
          <p:cNvSpPr/>
          <p:nvPr/>
        </p:nvSpPr>
        <p:spPr>
          <a:xfrm>
            <a:off x="4401827" y="6111516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7</a:t>
            </a:r>
            <a:endParaRPr lang="ru-RU" sz="1200" dirty="0">
              <a:latin typeface="Cambria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751462" y="3754925"/>
            <a:ext cx="1051309" cy="637264"/>
          </a:xfrm>
          <a:prstGeom prst="rect">
            <a:avLst/>
          </a:prstGeom>
          <a:solidFill>
            <a:srgbClr val="FFC000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 smtClean="0">
                <a:solidFill>
                  <a:srgbClr val="3F3F3F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6 </a:t>
            </a:r>
            <a:r>
              <a:rPr lang="ru-RU" sz="800" b="1" kern="0" dirty="0" smtClean="0">
                <a:solidFill>
                  <a:srgbClr val="3F3F3F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муниципальных образований</a:t>
            </a:r>
            <a:endParaRPr lang="ru-RU" sz="800" kern="0" dirty="0" smtClean="0">
              <a:solidFill>
                <a:srgbClr val="3F3F3F"/>
              </a:solidFill>
              <a:latin typeface="Segoe UI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867525" y="3754925"/>
            <a:ext cx="790015" cy="637264"/>
          </a:xfrm>
          <a:prstGeom prst="rect">
            <a:avLst/>
          </a:prstGeom>
          <a:solidFill>
            <a:srgbClr val="FFC000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 smtClean="0">
                <a:solidFill>
                  <a:srgbClr val="3F3F3F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11 </a:t>
            </a:r>
            <a:r>
              <a:rPr lang="ru-RU" sz="1100" b="1" kern="0" dirty="0" smtClean="0">
                <a:solidFill>
                  <a:srgbClr val="3F3F3F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станций</a:t>
            </a:r>
            <a:endParaRPr lang="ru-RU" sz="1100" kern="0" dirty="0" smtClean="0">
              <a:solidFill>
                <a:srgbClr val="3F3F3F"/>
              </a:solidFill>
              <a:latin typeface="Segoe UI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707146" y="3754925"/>
            <a:ext cx="1987039" cy="637264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lIns="0" rIns="0" rtlCol="0" anchor="ctr"/>
          <a:lstStyle/>
          <a:p>
            <a:pPr algn="ctr" eaLnBrk="0" hangingPunct="0"/>
            <a:r>
              <a:rPr lang="ru-RU" sz="1400" b="1" kern="0" dirty="0" smtClean="0">
                <a:solidFill>
                  <a:srgbClr val="3F3F3F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Обследование малоинтенсивных ж/д путей</a:t>
            </a:r>
            <a:endParaRPr lang="ru-RU" sz="1400" b="1" kern="0" dirty="0">
              <a:solidFill>
                <a:srgbClr val="3F3F3F"/>
              </a:solidFill>
              <a:latin typeface="Segoe UI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60" name="Левая фигурная скобка 59"/>
          <p:cNvSpPr/>
          <p:nvPr/>
        </p:nvSpPr>
        <p:spPr>
          <a:xfrm rot="16200000">
            <a:off x="7546230" y="2820491"/>
            <a:ext cx="423939" cy="3932964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5790079" y="5225533"/>
            <a:ext cx="1813309" cy="637264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lIns="0" rIns="0" rtlCol="0" anchor="ctr"/>
          <a:lstStyle/>
          <a:p>
            <a:pPr algn="ctr" eaLnBrk="0" hangingPunct="0"/>
            <a:r>
              <a:rPr lang="ru-RU" sz="1400" b="1" kern="0" dirty="0" smtClean="0">
                <a:solidFill>
                  <a:srgbClr val="3F3F3F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Проведение МВК</a:t>
            </a:r>
            <a:endParaRPr lang="ru-RU" sz="1400" b="1" kern="0" dirty="0">
              <a:solidFill>
                <a:srgbClr val="3F3F3F"/>
              </a:solidFill>
              <a:latin typeface="Segoe UI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7930989" y="5225534"/>
            <a:ext cx="1813309" cy="637264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lIns="0" rIns="0" rtlCol="0" anchor="ctr"/>
          <a:lstStyle/>
          <a:p>
            <a:pPr algn="ctr" eaLnBrk="0" hangingPunct="0"/>
            <a:r>
              <a:rPr lang="ru-RU" sz="1400" b="1" kern="0" dirty="0" smtClean="0">
                <a:solidFill>
                  <a:srgbClr val="3F3F3F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Протокольное решение</a:t>
            </a:r>
            <a:endParaRPr lang="ru-RU" sz="1400" b="1" kern="0" dirty="0">
              <a:solidFill>
                <a:srgbClr val="3F3F3F"/>
              </a:solidFill>
              <a:latin typeface="Segoe UI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7658561" y="5486868"/>
            <a:ext cx="199275" cy="1145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315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69229" y="159606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Воскресенский муниципальный район. Станция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Берендино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Большого кольца Московской железной дороги.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Прочий путь № 9.</a:t>
            </a:r>
            <a:endParaRPr lang="ru-RU" sz="2000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ishenko\Desktop\РГ РЖД\МЖД\15.04.2016\воскресенский мр\схема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96" b="17719"/>
          <a:stretch/>
        </p:blipFill>
        <p:spPr bwMode="auto">
          <a:xfrm>
            <a:off x="298448" y="1492113"/>
            <a:ext cx="3688927" cy="3340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2286000" y="2343150"/>
            <a:ext cx="381000" cy="0"/>
          </a:xfrm>
          <a:prstGeom prst="line">
            <a:avLst/>
          </a:prstGeom>
          <a:ln w="889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J:\гр дворы + логистика\мжд фото\воскресенский м.р\20160415_11253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059" y="1257298"/>
            <a:ext cx="2944569" cy="171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J:\гр дворы + логистика\мжд фото\воскресенский м.р\20160415_11332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60457" y="1129065"/>
            <a:ext cx="1828802" cy="208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J:\гр дворы + логистика\мжд фото\воскресенский м.р\20160415_113716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45"/>
          <a:stretch/>
        </p:blipFill>
        <p:spPr bwMode="auto">
          <a:xfrm rot="5400000">
            <a:off x="4386815" y="3027100"/>
            <a:ext cx="2000252" cy="2061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Блок-схема: узел 12"/>
          <p:cNvSpPr/>
          <p:nvPr/>
        </p:nvSpPr>
        <p:spPr>
          <a:xfrm>
            <a:off x="2133600" y="2286000"/>
            <a:ext cx="152400" cy="1524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2286000" y="2438400"/>
            <a:ext cx="3009900" cy="1447800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2438399" y="2076449"/>
            <a:ext cx="3020129" cy="228600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6562725" y="3038476"/>
            <a:ext cx="3120429" cy="17940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По обращению МЖД проведено обследование  9-го тупикового пути  (протяженностью 86 м) и стрелочного перевода № 19, входящих в состав </a:t>
            </a:r>
            <a:r>
              <a:rPr lang="ru-RU" sz="1400" dirty="0" err="1" smtClean="0">
                <a:solidFill>
                  <a:schemeClr val="tx1"/>
                </a:solidFill>
              </a:rPr>
              <a:t>тракционных</a:t>
            </a:r>
            <a:r>
              <a:rPr lang="ru-RU" sz="1400" dirty="0" smtClean="0">
                <a:solidFill>
                  <a:schemeClr val="tx1"/>
                </a:solidFill>
              </a:rPr>
              <a:t> путей к району контактной сети ЭЧК-101 и тяговой подстанции ЭЧЭ-114.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4666" y="5181600"/>
            <a:ext cx="9633164" cy="16764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24191" y="5200650"/>
            <a:ext cx="940080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/>
              <a:t>По состоянию на 14.04.2016 в ходе обследования установлено:</a:t>
            </a:r>
          </a:p>
          <a:p>
            <a:pPr marL="285750" indent="-285750" algn="just">
              <a:buFontTx/>
              <a:buChar char="-"/>
            </a:pPr>
            <a:r>
              <a:rPr lang="ru-RU" sz="1400" b="1" dirty="0" smtClean="0"/>
              <a:t>тупиковый путь № 9 (86,0 м) использовался для собственных нужд МЖД (под отстой подвижного состава),</a:t>
            </a:r>
          </a:p>
          <a:p>
            <a:pPr marL="285750" indent="-285750" algn="just">
              <a:buFontTx/>
              <a:buChar char="-"/>
            </a:pPr>
            <a:r>
              <a:rPr lang="ru-RU" sz="1400" b="1" dirty="0" smtClean="0"/>
              <a:t>получено положительное заключение Московской дирекции инфраструктуры Люберецкой дистанции электроснабжения – филиала ОАО «РЖД» от 18.11.2011 № 306/ЭЧ-16; </a:t>
            </a:r>
          </a:p>
          <a:p>
            <a:pPr marL="285750" indent="-285750" algn="just">
              <a:buFontTx/>
              <a:buChar char="-"/>
            </a:pPr>
            <a:r>
              <a:rPr lang="ru-RU" sz="1400" b="1" dirty="0" smtClean="0"/>
              <a:t>отсутствие 9-го тупикового пути и стрелочного перевода </a:t>
            </a:r>
            <a:r>
              <a:rPr lang="ru-RU" sz="1400" b="1" dirty="0"/>
              <a:t>№ </a:t>
            </a:r>
            <a:r>
              <a:rPr lang="ru-RU" sz="1400" b="1" dirty="0" smtClean="0"/>
              <a:t>19 в связи с демонтажем;</a:t>
            </a:r>
          </a:p>
          <a:p>
            <a:pPr marL="285750" indent="-285750" algn="just">
              <a:buFontTx/>
              <a:buChar char="-"/>
            </a:pPr>
            <a:r>
              <a:rPr lang="ru-RU" sz="1400" b="1" dirty="0" smtClean="0"/>
              <a:t>получено </a:t>
            </a:r>
            <a:r>
              <a:rPr lang="ru-RU" sz="1400" b="1" dirty="0"/>
              <a:t>заключение Администрации </a:t>
            </a:r>
            <a:r>
              <a:rPr lang="ru-RU" sz="1400" b="1" dirty="0" smtClean="0"/>
              <a:t>Воскресенского </a:t>
            </a:r>
            <a:r>
              <a:rPr lang="ru-RU" sz="1400" b="1" dirty="0" err="1" smtClean="0"/>
              <a:t>м.р</a:t>
            </a:r>
            <a:r>
              <a:rPr lang="ru-RU" sz="1400" b="1" dirty="0" smtClean="0"/>
              <a:t>. от 27.01.2016 № 4 на имя начальника </a:t>
            </a:r>
            <a:r>
              <a:rPr lang="ru-RU" sz="1400" b="1" dirty="0" err="1" smtClean="0"/>
              <a:t>Голутвинской</a:t>
            </a:r>
            <a:r>
              <a:rPr lang="ru-RU" sz="1400" b="1" dirty="0" smtClean="0"/>
              <a:t> дистанции пути об </a:t>
            </a:r>
            <a:r>
              <a:rPr lang="ru-RU" sz="1400" b="1" dirty="0"/>
              <a:t>отсутствии необходимости использования данного пути  на перспективу.</a:t>
            </a:r>
          </a:p>
          <a:p>
            <a:pPr marL="285750" indent="-285750" algn="just">
              <a:buFontTx/>
              <a:buChar char="-"/>
            </a:pPr>
            <a:endParaRPr lang="ru-RU" sz="1400" b="1" dirty="0"/>
          </a:p>
        </p:txBody>
      </p:sp>
      <p:sp>
        <p:nvSpPr>
          <p:cNvPr id="17" name="Овал 16"/>
          <p:cNvSpPr/>
          <p:nvPr/>
        </p:nvSpPr>
        <p:spPr>
          <a:xfrm>
            <a:off x="2260476" y="2089025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9</a:t>
            </a:r>
            <a:endParaRPr lang="ru-RU" sz="12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5919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39115" y="221701"/>
            <a:ext cx="8578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Городской округ Орехово-Зуево. Станция Орехово-Зуево Горьковского направления Московской железной дороги.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Ветка путь № 85.</a:t>
            </a:r>
            <a:endParaRPr lang="ru-RU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291329" y="5411167"/>
            <a:ext cx="9477955" cy="134466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597286" y="4191000"/>
            <a:ext cx="3120429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По обращению МЖД проведено обследование </a:t>
            </a:r>
            <a:r>
              <a:rPr lang="ru-RU" sz="1400" dirty="0">
                <a:solidFill>
                  <a:schemeClr val="tx1"/>
                </a:solidFill>
              </a:rPr>
              <a:t>стрелочного перевода № </a:t>
            </a:r>
            <a:r>
              <a:rPr lang="ru-RU" sz="1400" dirty="0" smtClean="0">
                <a:solidFill>
                  <a:schemeClr val="tx1"/>
                </a:solidFill>
              </a:rPr>
              <a:t>87, пути № 85.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433" y="5513338"/>
            <a:ext cx="94037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/>
              <a:t>По состоянию на 14.04.2016 в ходе обследования установлено:</a:t>
            </a:r>
          </a:p>
          <a:p>
            <a:pPr marL="285750" indent="-285750" algn="just">
              <a:buFontTx/>
              <a:buChar char="-"/>
            </a:pPr>
            <a:r>
              <a:rPr lang="ru-RU" sz="1600" b="1" dirty="0" smtClean="0"/>
              <a:t>Отсутствие стрелочного перевода № 87 в связи с демонтажем, наличие земляного полотна, остатков рельсошпальной решетки пути № 85 (81,89 м), </a:t>
            </a:r>
            <a:r>
              <a:rPr lang="ru-RU" sz="1600" b="1" dirty="0"/>
              <a:t>назначение объекта – </a:t>
            </a:r>
            <a:r>
              <a:rPr lang="ru-RU" sz="1600" b="1" dirty="0" smtClean="0"/>
              <a:t>производственное.</a:t>
            </a:r>
          </a:p>
          <a:p>
            <a:pPr marL="285750" indent="-285750" algn="just">
              <a:buFontTx/>
              <a:buChar char="-"/>
            </a:pPr>
            <a:r>
              <a:rPr lang="ru-RU" sz="1600" b="1" dirty="0"/>
              <a:t>Получено </a:t>
            </a:r>
            <a:r>
              <a:rPr lang="ru-RU" sz="1600" b="1" dirty="0" smtClean="0"/>
              <a:t>заключение </a:t>
            </a:r>
            <a:r>
              <a:rPr lang="ru-RU" sz="1600" b="1" dirty="0"/>
              <a:t>Администрации г.о. </a:t>
            </a:r>
            <a:r>
              <a:rPr lang="ru-RU" sz="1600" b="1" dirty="0" smtClean="0"/>
              <a:t>Орехово-Зуево от 29.04.2016 об отсутствии необходимости использования данного пути  на перспективу.</a:t>
            </a:r>
          </a:p>
          <a:p>
            <a:pPr marL="285750" indent="-285750" algn="just">
              <a:buFontTx/>
              <a:buChar char="-"/>
            </a:pPr>
            <a:endParaRPr lang="ru-RU" sz="1600" b="1" dirty="0" smtClean="0"/>
          </a:p>
        </p:txBody>
      </p:sp>
      <p:pic>
        <p:nvPicPr>
          <p:cNvPr id="1026" name="Picture 2" descr="E:\гр дворы + логистика\мжд фото\орехово-зуево\_____%2087[1].bmp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949"/>
          <a:stretch/>
        </p:blipFill>
        <p:spPr bwMode="auto">
          <a:xfrm>
            <a:off x="76200" y="1447800"/>
            <a:ext cx="4413759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гр дворы + логистика\мжд фото\орехово-зуево\20160415_13321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804"/>
          <a:stretch/>
        </p:blipFill>
        <p:spPr bwMode="auto">
          <a:xfrm rot="5400000">
            <a:off x="4318366" y="1091837"/>
            <a:ext cx="1934029" cy="234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гр дворы + логистика\мжд фото\орехово-зуево\20160415_13311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55989" y="3110229"/>
            <a:ext cx="2258784" cy="234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гр дворы + логистика\мжд фото\орехово-зуево\20160415_13312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32687" y="1476167"/>
            <a:ext cx="2837386" cy="2432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Прямая со стрелкой 13"/>
          <p:cNvCxnSpPr/>
          <p:nvPr/>
        </p:nvCxnSpPr>
        <p:spPr>
          <a:xfrm>
            <a:off x="3048000" y="3467100"/>
            <a:ext cx="2590800" cy="952500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2362200" y="1676400"/>
            <a:ext cx="2933700" cy="1790700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14071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5" t="28064" r="53143" b="16952"/>
          <a:stretch/>
        </p:blipFill>
        <p:spPr bwMode="auto">
          <a:xfrm>
            <a:off x="140425" y="1351823"/>
            <a:ext cx="4486468" cy="3620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4300" y="5105400"/>
            <a:ext cx="9403757" cy="156966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9229" y="159606"/>
            <a:ext cx="8578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Ногинский муниципальный район. Станция Ногинск Горьковского направления Московской железной дороги.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Прочие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п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ути № 21, № 22, № 23, № 17-301.</a:t>
            </a:r>
            <a:endParaRPr lang="ru-RU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14299" y="5105400"/>
            <a:ext cx="940375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/>
              <a:t>По состоянию на 14.04.2016 в ходе обследования установлено:</a:t>
            </a:r>
          </a:p>
          <a:p>
            <a:pPr marL="285750" indent="-285750" algn="just">
              <a:buFontTx/>
              <a:buChar char="-"/>
            </a:pPr>
            <a:r>
              <a:rPr lang="ru-RU" sz="1400" b="1" dirty="0" smtClean="0"/>
              <a:t>наличие земляного полотна, </a:t>
            </a:r>
            <a:r>
              <a:rPr lang="ru-RU" sz="1400" b="1" dirty="0"/>
              <a:t>наличие остатков </a:t>
            </a:r>
            <a:r>
              <a:rPr lang="ru-RU" sz="1400" b="1" dirty="0" smtClean="0"/>
              <a:t>рельсошпальной </a:t>
            </a:r>
            <a:r>
              <a:rPr lang="ru-RU" sz="1400" b="1" dirty="0"/>
              <a:t>решетки прочего пути </a:t>
            </a:r>
            <a:r>
              <a:rPr lang="ru-RU" sz="1400" b="1" dirty="0" smtClean="0"/>
              <a:t>17-301, отсутствие железнодорожных путей № 21, № 22, № 23, стрелочного перевода 17, 301, 302 в связи их с демонтажем, назначение </a:t>
            </a:r>
            <a:r>
              <a:rPr lang="ru-RU" sz="1400" b="1" dirty="0"/>
              <a:t>объекта – </a:t>
            </a:r>
            <a:r>
              <a:rPr lang="ru-RU" sz="1400" b="1" dirty="0" smtClean="0"/>
              <a:t>для собственных нужд,</a:t>
            </a:r>
          </a:p>
          <a:p>
            <a:pPr marL="285750" indent="-285750" algn="just">
              <a:buFontTx/>
              <a:buChar char="-"/>
            </a:pPr>
            <a:r>
              <a:rPr lang="ru-RU" sz="1400" b="1" dirty="0" smtClean="0"/>
              <a:t>получено положительное заключение Администрации Ногинского муниципального района от 30.03.2016 </a:t>
            </a:r>
            <a:br>
              <a:rPr lang="ru-RU" sz="1400" b="1" dirty="0" smtClean="0"/>
            </a:br>
            <a:r>
              <a:rPr lang="ru-RU" sz="1400" b="1" dirty="0" smtClean="0"/>
              <a:t>№ 562 </a:t>
            </a:r>
            <a:r>
              <a:rPr lang="ru-RU" sz="1400" b="1" dirty="0" err="1" smtClean="0"/>
              <a:t>вх</a:t>
            </a:r>
            <a:r>
              <a:rPr lang="ru-RU" sz="1400" b="1" dirty="0" smtClean="0"/>
              <a:t> на имя начальника Московско-Горьковской дистанции </a:t>
            </a:r>
            <a:r>
              <a:rPr lang="ru-RU" sz="1400" b="1" dirty="0"/>
              <a:t>пути об отсутствии необходимости использования </a:t>
            </a:r>
            <a:r>
              <a:rPr lang="ru-RU" sz="1400" b="1" dirty="0" smtClean="0"/>
              <a:t>данных путей  </a:t>
            </a:r>
            <a:r>
              <a:rPr lang="ru-RU" sz="1400" b="1" dirty="0"/>
              <a:t>на </a:t>
            </a:r>
            <a:r>
              <a:rPr lang="ru-RU" sz="1400" b="1" dirty="0" smtClean="0"/>
              <a:t>перспективу.</a:t>
            </a:r>
          </a:p>
        </p:txBody>
      </p:sp>
      <p:pic>
        <p:nvPicPr>
          <p:cNvPr id="1026" name="Picture 2" descr="E:\гр дворы + логистика\мжд фото\ногинск\20160415_1454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00" y="1208749"/>
            <a:ext cx="2265058" cy="1849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гр дворы + логистика\мжд фото\ногинск\20160415_14542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0"/>
          <a:stretch/>
        </p:blipFill>
        <p:spPr bwMode="auto">
          <a:xfrm>
            <a:off x="3887307" y="3333591"/>
            <a:ext cx="2286000" cy="1697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гр дворы + логистика\мжд фото\ногинск\20160415_14521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243" y="3230792"/>
            <a:ext cx="2699114" cy="1799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371600" y="3657600"/>
            <a:ext cx="0" cy="15240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371600" y="2971800"/>
            <a:ext cx="1295400" cy="838200"/>
          </a:xfrm>
          <a:prstGeom prst="line">
            <a:avLst/>
          </a:prstGeom>
          <a:ln w="444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2133600" y="3162300"/>
            <a:ext cx="381000" cy="142716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1828799" y="1981200"/>
            <a:ext cx="554859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№ 21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676524" y="1981200"/>
            <a:ext cx="523875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№ 22</a:t>
            </a:r>
            <a:endParaRPr lang="ru-RU" sz="1100" dirty="0">
              <a:solidFill>
                <a:schemeClr val="tx1"/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H="1" flipV="1">
            <a:off x="719551" y="2438400"/>
            <a:ext cx="652049" cy="1143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338550" y="1828800"/>
            <a:ext cx="956849" cy="552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Граница пути № 23</a:t>
            </a:r>
            <a:endParaRPr lang="ru-RU" sz="1100" dirty="0">
              <a:solidFill>
                <a:schemeClr val="tx1"/>
              </a:solidFill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1905000" y="3581400"/>
            <a:ext cx="3276600" cy="572206"/>
          </a:xfrm>
          <a:prstGeom prst="straightConnector1">
            <a:avLst/>
          </a:prstGeom>
          <a:ln w="508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3" descr="J:\гр дворы + логистика\мжд фото\ногинск\20160415_14581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200709"/>
            <a:ext cx="2624914" cy="164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3" name="Прямая со стрелкой 32"/>
          <p:cNvCxnSpPr/>
          <p:nvPr/>
        </p:nvCxnSpPr>
        <p:spPr>
          <a:xfrm flipV="1">
            <a:off x="2700336" y="2286000"/>
            <a:ext cx="5224464" cy="669720"/>
          </a:xfrm>
          <a:prstGeom prst="straightConnector1">
            <a:avLst/>
          </a:prstGeom>
          <a:ln w="508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олилиния 2"/>
          <p:cNvSpPr/>
          <p:nvPr/>
        </p:nvSpPr>
        <p:spPr>
          <a:xfrm>
            <a:off x="1662820" y="3048000"/>
            <a:ext cx="1607191" cy="612729"/>
          </a:xfrm>
          <a:custGeom>
            <a:avLst/>
            <a:gdLst>
              <a:gd name="connsiteX0" fmla="*/ 0 w 1607191"/>
              <a:gd name="connsiteY0" fmla="*/ 612729 h 612729"/>
              <a:gd name="connsiteX1" fmla="*/ 165980 w 1607191"/>
              <a:gd name="connsiteY1" fmla="*/ 531248 h 612729"/>
              <a:gd name="connsiteX2" fmla="*/ 226336 w 1607191"/>
              <a:gd name="connsiteY2" fmla="*/ 495034 h 612729"/>
              <a:gd name="connsiteX3" fmla="*/ 286693 w 1607191"/>
              <a:gd name="connsiteY3" fmla="*/ 461838 h 612729"/>
              <a:gd name="connsiteX4" fmla="*/ 347049 w 1607191"/>
              <a:gd name="connsiteY4" fmla="*/ 437696 h 612729"/>
              <a:gd name="connsiteX5" fmla="*/ 425513 w 1607191"/>
              <a:gd name="connsiteY5" fmla="*/ 416571 h 612729"/>
              <a:gd name="connsiteX6" fmla="*/ 543208 w 1607191"/>
              <a:gd name="connsiteY6" fmla="*/ 383375 h 612729"/>
              <a:gd name="connsiteX7" fmla="*/ 621671 w 1607191"/>
              <a:gd name="connsiteY7" fmla="*/ 362250 h 612729"/>
              <a:gd name="connsiteX8" fmla="*/ 721259 w 1607191"/>
              <a:gd name="connsiteY8" fmla="*/ 338108 h 612729"/>
              <a:gd name="connsiteX9" fmla="*/ 823865 w 1607191"/>
              <a:gd name="connsiteY9" fmla="*/ 310947 h 612729"/>
              <a:gd name="connsiteX10" fmla="*/ 938542 w 1607191"/>
              <a:gd name="connsiteY10" fmla="*/ 283787 h 612729"/>
              <a:gd name="connsiteX11" fmla="*/ 1026059 w 1607191"/>
              <a:gd name="connsiteY11" fmla="*/ 259644 h 612729"/>
              <a:gd name="connsiteX12" fmla="*/ 1089433 w 1607191"/>
              <a:gd name="connsiteY12" fmla="*/ 226448 h 612729"/>
              <a:gd name="connsiteX13" fmla="*/ 1216182 w 1607191"/>
              <a:gd name="connsiteY13" fmla="*/ 196270 h 612729"/>
              <a:gd name="connsiteX14" fmla="*/ 1345948 w 1607191"/>
              <a:gd name="connsiteY14" fmla="*/ 135914 h 612729"/>
              <a:gd name="connsiteX15" fmla="*/ 1505893 w 1607191"/>
              <a:gd name="connsiteY15" fmla="*/ 45379 h 612729"/>
              <a:gd name="connsiteX16" fmla="*/ 1596428 w 1607191"/>
              <a:gd name="connsiteY16" fmla="*/ 3129 h 612729"/>
              <a:gd name="connsiteX17" fmla="*/ 1605481 w 1607191"/>
              <a:gd name="connsiteY17" fmla="*/ 3129 h 612729"/>
              <a:gd name="connsiteX18" fmla="*/ 1605481 w 1607191"/>
              <a:gd name="connsiteY18" fmla="*/ 3129 h 612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07191" h="612729">
                <a:moveTo>
                  <a:pt x="0" y="612729"/>
                </a:moveTo>
                <a:lnTo>
                  <a:pt x="165980" y="531248"/>
                </a:lnTo>
                <a:cubicBezTo>
                  <a:pt x="203703" y="511632"/>
                  <a:pt x="206217" y="506602"/>
                  <a:pt x="226336" y="495034"/>
                </a:cubicBezTo>
                <a:cubicBezTo>
                  <a:pt x="246455" y="483466"/>
                  <a:pt x="266574" y="471394"/>
                  <a:pt x="286693" y="461838"/>
                </a:cubicBezTo>
                <a:cubicBezTo>
                  <a:pt x="306812" y="452282"/>
                  <a:pt x="323912" y="445241"/>
                  <a:pt x="347049" y="437696"/>
                </a:cubicBezTo>
                <a:cubicBezTo>
                  <a:pt x="370186" y="430151"/>
                  <a:pt x="425513" y="416571"/>
                  <a:pt x="425513" y="416571"/>
                </a:cubicBezTo>
                <a:lnTo>
                  <a:pt x="543208" y="383375"/>
                </a:lnTo>
                <a:lnTo>
                  <a:pt x="621671" y="362250"/>
                </a:lnTo>
                <a:cubicBezTo>
                  <a:pt x="651346" y="354705"/>
                  <a:pt x="687560" y="346658"/>
                  <a:pt x="721259" y="338108"/>
                </a:cubicBezTo>
                <a:cubicBezTo>
                  <a:pt x="754958" y="329558"/>
                  <a:pt x="787651" y="320000"/>
                  <a:pt x="823865" y="310947"/>
                </a:cubicBezTo>
                <a:cubicBezTo>
                  <a:pt x="860079" y="301894"/>
                  <a:pt x="904843" y="292337"/>
                  <a:pt x="938542" y="283787"/>
                </a:cubicBezTo>
                <a:cubicBezTo>
                  <a:pt x="972241" y="275237"/>
                  <a:pt x="1000911" y="269200"/>
                  <a:pt x="1026059" y="259644"/>
                </a:cubicBezTo>
                <a:cubicBezTo>
                  <a:pt x="1051208" y="250087"/>
                  <a:pt x="1057746" y="237010"/>
                  <a:pt x="1089433" y="226448"/>
                </a:cubicBezTo>
                <a:cubicBezTo>
                  <a:pt x="1121120" y="215886"/>
                  <a:pt x="1173429" y="211359"/>
                  <a:pt x="1216182" y="196270"/>
                </a:cubicBezTo>
                <a:cubicBezTo>
                  <a:pt x="1258935" y="181181"/>
                  <a:pt x="1297663" y="161062"/>
                  <a:pt x="1345948" y="135914"/>
                </a:cubicBezTo>
                <a:cubicBezTo>
                  <a:pt x="1394233" y="110766"/>
                  <a:pt x="1464146" y="67510"/>
                  <a:pt x="1505893" y="45379"/>
                </a:cubicBezTo>
                <a:cubicBezTo>
                  <a:pt x="1547640" y="23248"/>
                  <a:pt x="1579830" y="10171"/>
                  <a:pt x="1596428" y="3129"/>
                </a:cubicBezTo>
                <a:cubicBezTo>
                  <a:pt x="1613026" y="-3913"/>
                  <a:pt x="1605481" y="3129"/>
                  <a:pt x="1605481" y="3129"/>
                </a:cubicBezTo>
                <a:lnTo>
                  <a:pt x="1605481" y="3129"/>
                </a:lnTo>
              </a:path>
            </a:pathLst>
          </a:custGeom>
          <a:noFill/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9" name="Прямая со стрелкой 38"/>
          <p:cNvCxnSpPr/>
          <p:nvPr/>
        </p:nvCxnSpPr>
        <p:spPr>
          <a:xfrm>
            <a:off x="2514600" y="3202569"/>
            <a:ext cx="6019800" cy="664934"/>
          </a:xfrm>
          <a:prstGeom prst="straightConnector1">
            <a:avLst/>
          </a:prstGeom>
          <a:ln w="508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1662820" y="1904112"/>
            <a:ext cx="2525005" cy="1630924"/>
          </a:xfrm>
          <a:prstGeom prst="straightConnector1">
            <a:avLst/>
          </a:prstGeom>
          <a:ln w="508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3" idx="11"/>
          </p:cNvCxnSpPr>
          <p:nvPr/>
        </p:nvCxnSpPr>
        <p:spPr>
          <a:xfrm flipH="1">
            <a:off x="2324100" y="3307644"/>
            <a:ext cx="364779" cy="12643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2383659" y="4352925"/>
            <a:ext cx="664341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</a:rPr>
              <a:t>№ 17-301</a:t>
            </a:r>
            <a:endParaRPr lang="ru-RU" sz="800" dirty="0">
              <a:solidFill>
                <a:schemeClr val="tx1"/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2324100" y="4572000"/>
            <a:ext cx="7239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32826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9" y="5105400"/>
            <a:ext cx="5905501" cy="1524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69229" y="159606"/>
            <a:ext cx="8578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Ногинский муниципальный район, г. Электроугли. Станция Электроугли Горьковского направления Московской железной дороги. </a:t>
            </a:r>
            <a:r>
              <a:rPr lang="ru-RU" sz="2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Путь № 17.</a:t>
            </a:r>
            <a:endParaRPr lang="ru-RU" sz="2100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E:\гр дворы + логистика\мжд фото\электроугли\20160415_1652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900" y="1269482"/>
            <a:ext cx="2209800" cy="247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гр дворы + логистика\мжд фото\электроугли\20160415_1653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288264"/>
            <a:ext cx="2027816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гр дворы + логистика\мжд фото\электроугли\20160415_16534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126" y="3807267"/>
            <a:ext cx="2238948" cy="2446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14299" y="5105400"/>
            <a:ext cx="590550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/>
              <a:t>По состоянию на 14.04.2016 в ходе обследования установлено:</a:t>
            </a:r>
          </a:p>
          <a:p>
            <a:pPr marL="285750" indent="-285750" algn="just">
              <a:buFontTx/>
              <a:buChar char="-"/>
            </a:pPr>
            <a:r>
              <a:rPr lang="ru-RU" sz="1400" b="1" dirty="0" smtClean="0"/>
              <a:t>наличие земляного полотна, </a:t>
            </a:r>
            <a:r>
              <a:rPr lang="ru-RU" sz="1400" b="1" dirty="0"/>
              <a:t>наличие </a:t>
            </a:r>
            <a:r>
              <a:rPr lang="ru-RU" sz="1400" b="1" dirty="0" smtClean="0"/>
              <a:t>рельсошпальной </a:t>
            </a:r>
            <a:r>
              <a:rPr lang="ru-RU" sz="1400" b="1" dirty="0"/>
              <a:t>решетки </a:t>
            </a:r>
            <a:r>
              <a:rPr lang="ru-RU" sz="1400" b="1" dirty="0" smtClean="0"/>
              <a:t>пути № 17 (путь частично находится на поверхности). Назначение пути – для производственных нужд;</a:t>
            </a:r>
          </a:p>
          <a:p>
            <a:pPr marL="285750" indent="-285750" algn="just">
              <a:buFontTx/>
              <a:buChar char="-"/>
            </a:pPr>
            <a:r>
              <a:rPr lang="ru-RU" sz="1400" b="1" dirty="0" smtClean="0"/>
              <a:t>имеется обращение МЖД от 05.04.2016 в адрес Министерства транспорта Московской области о согласовании закрытия ж/д пути общего пользования для дальнейшей консервации.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5" t="9440" r="19127" b="9418"/>
          <a:stretch/>
        </p:blipFill>
        <p:spPr bwMode="auto">
          <a:xfrm>
            <a:off x="114299" y="1288264"/>
            <a:ext cx="4686301" cy="3436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 flipV="1">
            <a:off x="2667000" y="2362200"/>
            <a:ext cx="3352800" cy="704229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667000" y="2714315"/>
            <a:ext cx="6096000" cy="352114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 rot="20933597">
            <a:off x="3067049" y="2209800"/>
            <a:ext cx="1123951" cy="504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Путь № 17</a:t>
            </a:r>
            <a:endParaRPr lang="ru-RU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8035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04" t="26107" r="20359" b="18966"/>
          <a:stretch/>
        </p:blipFill>
        <p:spPr bwMode="auto">
          <a:xfrm>
            <a:off x="76200" y="1516812"/>
            <a:ext cx="4616670" cy="381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1252" y="5990787"/>
            <a:ext cx="9829800" cy="761693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69229" y="159606"/>
            <a:ext cx="8578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Ногинский муниципальный район, г. Электроугли. Станция Электроугли Горьковского направления.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Пути № 11, № 12, №13, №14, № 18, №21, №22, №23.</a:t>
            </a:r>
            <a:endParaRPr lang="ru-RU" sz="1600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E:\гр дворы + логистика\мжд фото\электроугли\20160415_17000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236951"/>
            <a:ext cx="1896671" cy="222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гр дворы + логистика\мжд фото\электроугли\20160415_17004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965" y="3657601"/>
            <a:ext cx="1771322" cy="23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гр дворы + логистика\мжд фото\электроугли\20160415_17013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844" y="1278828"/>
            <a:ext cx="1905000" cy="2190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гр дворы + логистика\мжд фото\электроугли\20160415_17084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573580"/>
            <a:ext cx="3261044" cy="2445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:\гр дворы + логистика\мжд фото\электроугли\20160415_17123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318" y="1211528"/>
            <a:ext cx="1959104" cy="2213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>
            <a:off x="3688266" y="4800382"/>
            <a:ext cx="2102070" cy="49551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3372554" y="4590723"/>
            <a:ext cx="2299868" cy="49551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2743200" y="2318467"/>
            <a:ext cx="1143000" cy="217689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76200" y="4590723"/>
            <a:ext cx="361206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Tx/>
              <a:buChar char="-"/>
            </a:pPr>
            <a:endParaRPr lang="ru-RU" sz="1200" b="1" dirty="0"/>
          </a:p>
          <a:p>
            <a:endParaRPr lang="ru-RU" sz="1400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3200400" y="2590801"/>
            <a:ext cx="5508944" cy="1600199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101252" y="6073170"/>
            <a:ext cx="980474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Имеется обращения МЖД от 16.02.2016 в адрес Правительства Московской </a:t>
            </a:r>
            <a:r>
              <a:rPr lang="ru-RU" sz="1200" dirty="0"/>
              <a:t>области </a:t>
            </a:r>
            <a:r>
              <a:rPr lang="ru-RU" sz="1200" b="1" dirty="0"/>
              <a:t>о согласовании закрытия </a:t>
            </a:r>
            <a:r>
              <a:rPr lang="ru-RU" sz="1200" b="1" dirty="0" smtClean="0"/>
              <a:t>и списания ж/д </a:t>
            </a:r>
            <a:r>
              <a:rPr lang="ru-RU" sz="1200" b="1" dirty="0"/>
              <a:t>пути общего пользования </a:t>
            </a:r>
            <a:r>
              <a:rPr lang="ru-RU" sz="1200" b="1" dirty="0" smtClean="0"/>
              <a:t>в связи с демонтажем (пути № 21, №22, № 23)</a:t>
            </a:r>
            <a:r>
              <a:rPr lang="ru-RU" sz="1200" dirty="0" smtClean="0"/>
              <a:t>, </a:t>
            </a:r>
            <a:r>
              <a:rPr lang="ru-RU" sz="1200" dirty="0"/>
              <a:t>от 05.04.2016 в адрес Министерства транспорта Московской области </a:t>
            </a:r>
            <a:r>
              <a:rPr lang="ru-RU" sz="1200" b="1" dirty="0"/>
              <a:t>о согласовании закрытия ж/д пути общего пользования для дальнейшей </a:t>
            </a:r>
            <a:r>
              <a:rPr lang="ru-RU" sz="1200" b="1" dirty="0" smtClean="0"/>
              <a:t>консервации (пути № 11, № 12, №13, № 14, №18).</a:t>
            </a:r>
            <a:endParaRPr lang="ru-RU" sz="1200" b="1" dirty="0"/>
          </a:p>
          <a:p>
            <a:pPr marL="171450" indent="-171450">
              <a:buFontTx/>
              <a:buChar char="-"/>
            </a:pPr>
            <a:endParaRPr lang="ru-RU" sz="1200" b="1" dirty="0" smtClean="0"/>
          </a:p>
          <a:p>
            <a:pPr marL="171450" indent="-171450">
              <a:buFontTx/>
              <a:buChar char="-"/>
            </a:pPr>
            <a:endParaRPr lang="ru-RU" sz="1200" b="1" dirty="0"/>
          </a:p>
          <a:p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6200" y="4984650"/>
            <a:ext cx="4343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По состоянию на 14.04.2016 в ходе обследования </a:t>
            </a:r>
            <a:r>
              <a:rPr lang="ru-RU" sz="1200" b="1" dirty="0" smtClean="0"/>
              <a:t>установлено наличие </a:t>
            </a:r>
            <a:r>
              <a:rPr lang="ru-RU" sz="1200" b="1" dirty="0"/>
              <a:t>земляного полотна, наличие остатков </a:t>
            </a:r>
            <a:r>
              <a:rPr lang="ru-RU" sz="1200" b="1" dirty="0" err="1"/>
              <a:t>рельсо</a:t>
            </a:r>
            <a:r>
              <a:rPr lang="ru-RU" sz="1200" b="1" dirty="0"/>
              <a:t>-шпальной решетки пути № 11, № 12, № 13, отсутствие железнодорожных путей № 21, № 22, № 23, </a:t>
            </a:r>
            <a:r>
              <a:rPr lang="ru-RU" sz="1200" b="1"/>
              <a:t>№ </a:t>
            </a:r>
            <a:r>
              <a:rPr lang="ru-RU" sz="1200" b="1" smtClean="0"/>
              <a:t>14, № 18 </a:t>
            </a:r>
            <a:r>
              <a:rPr lang="ru-RU" sz="1200" b="1" dirty="0"/>
              <a:t>в </a:t>
            </a:r>
            <a:r>
              <a:rPr lang="ru-RU" sz="1200" b="1"/>
              <a:t>связи </a:t>
            </a:r>
            <a:r>
              <a:rPr lang="ru-RU" sz="1200" b="1" smtClean="0"/>
              <a:t>их </a:t>
            </a:r>
            <a:r>
              <a:rPr lang="ru-RU" sz="1200" b="1" dirty="0"/>
              <a:t>с демонтажем.</a:t>
            </a:r>
          </a:p>
        </p:txBody>
      </p:sp>
    </p:spTree>
    <p:extLst>
      <p:ext uri="{BB962C8B-B14F-4D97-AF65-F5344CB8AC3E}">
        <p14:creationId xmlns:p14="http://schemas.microsoft.com/office/powerpoint/2010/main" val="32061255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45143" y="5334002"/>
            <a:ext cx="9528486" cy="137159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69229" y="159606"/>
            <a:ext cx="8578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Городской округ Кашира (п. Богатищево). Станция Богатищево Павелецкого направления Московской железной дороги.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Приемо-отправочный путь № 4.</a:t>
            </a:r>
            <a:endParaRPr lang="ru-RU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J:\гр дворы + логистика\мжд фото\богатищево\20160421_1153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330134"/>
            <a:ext cx="2493688" cy="1870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J:\гр дворы + логистика\мжд фото\богатищево\20160421_1154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399" y="1371146"/>
            <a:ext cx="2372429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J:\гр дворы + логистика\мжд фото\богатищево\20160421_11544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129" y="3200400"/>
            <a:ext cx="281940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45143" y="5334002"/>
            <a:ext cx="960268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/>
              <a:t>По состоянию на 21.04.2016 в ходе обследования установлено:</a:t>
            </a:r>
          </a:p>
          <a:p>
            <a:pPr marL="285750" indent="-285750" algn="just">
              <a:buFontTx/>
              <a:buChar char="-"/>
            </a:pPr>
            <a:r>
              <a:rPr lang="ru-RU" sz="1400" b="1" dirty="0" smtClean="0"/>
              <a:t>наличие земляного полотна, отсутствие рельсошпальной решетки приемо-отправочного пути № 4 (протяженностью 834,0 м) от стрелочного перевода 9 до стрелочного перевода 22 в связи с демонтажем в 2004 году в связи с отсутствием производственной необходимости (приказ начальника МЖД от 18.12.1996).</a:t>
            </a:r>
          </a:p>
          <a:p>
            <a:pPr marL="285750" indent="-285750" algn="just">
              <a:buFontTx/>
              <a:buChar char="-"/>
            </a:pPr>
            <a:r>
              <a:rPr lang="ru-RU" sz="1400" b="1" dirty="0"/>
              <a:t>получено положительное заключение </a:t>
            </a:r>
            <a:r>
              <a:rPr lang="ru-RU" sz="1400" b="1" dirty="0" smtClean="0"/>
              <a:t>Администрации г.о. Кашира от 24.03.2016 </a:t>
            </a:r>
            <a:r>
              <a:rPr lang="ru-RU" sz="1400" b="1" dirty="0"/>
              <a:t>№ </a:t>
            </a:r>
            <a:r>
              <a:rPr lang="ru-RU" sz="1400" b="1" dirty="0" smtClean="0"/>
              <a:t>1467/17 на </a:t>
            </a:r>
            <a:r>
              <a:rPr lang="ru-RU" sz="1400" b="1" dirty="0"/>
              <a:t>имя начальника </a:t>
            </a:r>
            <a:r>
              <a:rPr lang="ru-RU" sz="1400" b="1" dirty="0" smtClean="0"/>
              <a:t>Каширской дистанции </a:t>
            </a:r>
            <a:r>
              <a:rPr lang="ru-RU" sz="1400" b="1" dirty="0"/>
              <a:t>пути об отсутствии необходимости использования </a:t>
            </a:r>
            <a:r>
              <a:rPr lang="ru-RU" sz="1400" b="1" dirty="0" smtClean="0"/>
              <a:t>данного пути  </a:t>
            </a:r>
            <a:r>
              <a:rPr lang="ru-RU" sz="1400" b="1" dirty="0"/>
              <a:t>на перспективу.</a:t>
            </a:r>
          </a:p>
          <a:p>
            <a:pPr marL="285750" indent="-285750" algn="just">
              <a:buFontTx/>
              <a:buChar char="-"/>
            </a:pPr>
            <a:endParaRPr lang="ru-RU" sz="1400" b="1" dirty="0" smtClean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83" t="8439" r="41032" b="18589"/>
          <a:stretch/>
        </p:blipFill>
        <p:spPr bwMode="auto">
          <a:xfrm rot="5400000">
            <a:off x="577303" y="1223936"/>
            <a:ext cx="3301783" cy="3952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Блок-схема: узел 1"/>
          <p:cNvSpPr/>
          <p:nvPr/>
        </p:nvSpPr>
        <p:spPr>
          <a:xfrm>
            <a:off x="661675" y="3507704"/>
            <a:ext cx="99332" cy="92384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3505200" y="3415471"/>
            <a:ext cx="99332" cy="92384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761007" y="3463759"/>
            <a:ext cx="2758740" cy="9223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2514600" y="2438400"/>
            <a:ext cx="2791529" cy="1025359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2514600" y="3553896"/>
            <a:ext cx="4419600" cy="101810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1447800" y="3245639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4</a:t>
            </a:r>
            <a:endParaRPr lang="ru-RU" sz="12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2974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10531</TotalTime>
  <Words>1664</Words>
  <Application>Microsoft Office PowerPoint</Application>
  <PresentationFormat>Лист A4 (210x297 мм)</PresentationFormat>
  <Paragraphs>153</Paragraphs>
  <Slides>21</Slides>
  <Notes>21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Office Theme</vt:lpstr>
      <vt:lpstr>Правительство Московской области  Отчет (I этап) о результатах обследования железнодорожной инфраструктуры станций на территории  шести муниципальных образований  Московской области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Dmitriy Bursakov</dc:creator>
  <cp:lastModifiedBy>Ищенко Н.Е.</cp:lastModifiedBy>
  <cp:revision>768</cp:revision>
  <cp:lastPrinted>2016-06-08T10:19:28Z</cp:lastPrinted>
  <dcterms:created xsi:type="dcterms:W3CDTF">2014-01-29T11:16:05Z</dcterms:created>
  <dcterms:modified xsi:type="dcterms:W3CDTF">2016-06-16T10:30:46Z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2014-01-28T00:00:00Z</vt:filetime>
  </property>
  <property fmtid="{D5CDD505-2E9C-101B-9397-08002B2CF9AE}" pid="3" name="LastSaved">
    <vt:filetime>2014-01-29T00:00:00Z</vt:filetime>
  </property>
</Properties>
</file>